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4" r:id="rId7"/>
    <p:sldId id="263" r:id="rId8"/>
    <p:sldId id="262" r:id="rId9"/>
    <p:sldId id="260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26C42-6E64-403D-BD7A-D190F2171426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65BBD-CF02-47B3-9F7D-81BAFCCA8A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65BBD-CF02-47B3-9F7D-81BAFCCA8A4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06.12.2009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643050"/>
            <a:ext cx="8286808" cy="2143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 dirty="0" smtClean="0"/>
              <a:t>Исследовательская деятельность младших </a:t>
            </a:r>
            <a:br>
              <a:rPr lang="ru-RU" sz="3600" i="1" dirty="0" smtClean="0"/>
            </a:br>
            <a:r>
              <a:rPr lang="ru-RU" sz="3600" i="1" dirty="0" smtClean="0"/>
              <a:t>школьников  в  условиях  реализации  программы  «Патриот»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142852"/>
            <a:ext cx="86613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ГОУДПО 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Институт повышения квалификации и переподготовки работников образования Курганской области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714356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Проект</a:t>
            </a:r>
            <a:endParaRPr lang="ru-RU" sz="5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571868" y="4395107"/>
            <a:ext cx="53577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Автор:Д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авыдова  Анна Геннадьевна, учитель начальных  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классов МОУ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Варгашинская средняя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общеобразовательная школа 3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372476" cy="55721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itchFamily="66" charset="0"/>
              </a:rPr>
              <a:t>Ребенок </a:t>
            </a:r>
            <a:r>
              <a:rPr lang="ru-RU" smtClean="0">
                <a:latin typeface="Monotype Corsiva" pitchFamily="66" charset="0"/>
              </a:rPr>
              <a:t>по своей </a:t>
            </a:r>
            <a:r>
              <a:rPr lang="ru-RU" dirty="0" smtClean="0">
                <a:latin typeface="Monotype Corsiva" pitchFamily="66" charset="0"/>
              </a:rPr>
              <a:t>природе –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        пытливый исследователь,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                          открыватель мира.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Так пусть перед ним откроется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  чудесный мир в живых красках,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               ярких и трепетных звуках.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                            В.А. Сухомлинский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85776"/>
            <a:ext cx="8229600" cy="671516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Патриотизм - одна из важнейших черт всесторонне развитой личности. У школьников должно вырабатываться чувство гордости за свою Родину и свой народ, уважение к его великим свершениям и достойным страницам прошлого. Патриотическое воспитание позволит вырастить поколение людей убежденных, благородных, готовых к подвигу, тех, которых принято называть коротким и ёмким словом «патриот».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Цель</a:t>
            </a:r>
            <a:r>
              <a:rPr lang="ru-RU" sz="2700" dirty="0" smtClean="0"/>
              <a:t> : организация исследовательской деятельности через реализацию программы  «Патриот».</a:t>
            </a:r>
            <a:r>
              <a:rPr lang="ru-RU" sz="5300" dirty="0" smtClean="0"/>
              <a:t/>
            </a:r>
            <a:br>
              <a:rPr lang="ru-RU" sz="53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Задачи: </a:t>
            </a:r>
            <a:endParaRPr lang="ru-RU" dirty="0" smtClean="0"/>
          </a:p>
          <a:p>
            <a:r>
              <a:rPr lang="ru-RU" dirty="0" smtClean="0"/>
              <a:t>создание условий для реализации склонностей и способностей обучающихся с учётом их интересов и потребностей;</a:t>
            </a:r>
          </a:p>
          <a:p>
            <a:r>
              <a:rPr lang="ru-RU" dirty="0" smtClean="0"/>
              <a:t>формирование гражданской позиции у младших школьников , чувство ответственности за свою Родину</a:t>
            </a:r>
            <a:r>
              <a:rPr lang="ru-RU" b="1" dirty="0" smtClean="0"/>
              <a:t>; </a:t>
            </a:r>
            <a:endParaRPr lang="ru-RU" dirty="0" smtClean="0"/>
          </a:p>
          <a:p>
            <a:r>
              <a:rPr lang="ru-RU" dirty="0" smtClean="0"/>
              <a:t>обучение детей умению использовать различные источники краеведческой информации и научно-вспомогательных материалов. </a:t>
            </a:r>
          </a:p>
          <a:p>
            <a:r>
              <a:rPr lang="ru-RU" dirty="0" smtClean="0"/>
              <a:t>вовлечение в исследовательскую деятельность большего числа детей, которые приобретают навыки исследования;</a:t>
            </a:r>
          </a:p>
          <a:p>
            <a:r>
              <a:rPr lang="ru-RU" dirty="0" smtClean="0"/>
              <a:t>усиление взаимодействия с муниципальными учреждениями дополнительного образования детей, муниципальными образовательными учреждениями и учреждениями культуры по вопросам патриотического воспитания;</a:t>
            </a:r>
          </a:p>
          <a:p>
            <a:r>
              <a:rPr lang="ru-RU" dirty="0" smtClean="0"/>
              <a:t>привлечение  семьи в патриотическое воспитание подрастающего поколения.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ru-RU" dirty="0" smtClean="0"/>
              <a:t> Концепции данного проекта: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теория личностно-ориентированного обучения (И. С. </a:t>
            </a:r>
            <a:r>
              <a:rPr lang="ru-RU" dirty="0" err="1" smtClean="0"/>
              <a:t>Якименская</a:t>
            </a:r>
            <a:r>
              <a:rPr lang="ru-RU" dirty="0" smtClean="0"/>
              <a:t>, В. В. Сурикова);</a:t>
            </a:r>
          </a:p>
          <a:p>
            <a:r>
              <a:rPr lang="ru-RU" dirty="0" smtClean="0"/>
              <a:t>концепция воспитания (Н. Е. </a:t>
            </a:r>
            <a:r>
              <a:rPr lang="ru-RU" dirty="0" err="1" smtClean="0"/>
              <a:t>Щуркова</a:t>
            </a:r>
            <a:r>
              <a:rPr lang="ru-RU" dirty="0" smtClean="0"/>
              <a:t>, Л. И. Новикова, Н. Л. Селиванова);</a:t>
            </a:r>
          </a:p>
          <a:p>
            <a:r>
              <a:rPr lang="ru-RU" dirty="0" smtClean="0"/>
              <a:t>теория инновационной деятельности в образовании (В. Я. </a:t>
            </a:r>
            <a:r>
              <a:rPr lang="ru-RU" dirty="0" err="1" smtClean="0"/>
              <a:t>Ляудис</a:t>
            </a:r>
            <a:r>
              <a:rPr lang="ru-RU" dirty="0" smtClean="0"/>
              <a:t>, Т. Г. Новикова);</a:t>
            </a:r>
          </a:p>
          <a:p>
            <a:r>
              <a:rPr lang="ru-RU" dirty="0" smtClean="0"/>
              <a:t>теория действий и взаимодействия субъектов деятельности (П. Я. Гальперин, Л. С. Выгодский, Б. Г. Ананьев).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229600" cy="58177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Нравственно-духовные параметры: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229600" cy="371477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повышение интереса обучающихся к исследовательской деятельности по патриотическому воспитанию;</a:t>
            </a:r>
          </a:p>
          <a:p>
            <a:r>
              <a:rPr lang="ru-RU" dirty="0" smtClean="0"/>
              <a:t>повышение толерантности (проведение анкет, диспутов);</a:t>
            </a:r>
          </a:p>
          <a:p>
            <a:r>
              <a:rPr lang="ru-RU" dirty="0" smtClean="0"/>
              <a:t>упрочение единства и дружбы народов Российской Федерации; </a:t>
            </a:r>
          </a:p>
          <a:p>
            <a:r>
              <a:rPr lang="ru-RU" dirty="0" smtClean="0"/>
              <a:t>проявление мировоззренческих установок на готовность юношей к защите Отечества;</a:t>
            </a:r>
          </a:p>
          <a:p>
            <a:r>
              <a:rPr lang="ru-RU" dirty="0" smtClean="0"/>
              <a:t>способность переживать ситуацию успеха, наслаждаться процессом и результатом своих исследований.</a:t>
            </a: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14282" y="4357694"/>
            <a:ext cx="85432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Количественные параметры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количество детей, занятых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мероприятиях по патриотическому воспитанию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</a:rPr>
              <a:t> 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r>
              <a:rPr lang="ru-RU" b="1" dirty="0" smtClean="0"/>
              <a:t>   Ожидаемые 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38912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активизация деятельности  обучающихся в рамках патриотического воспитания и перенесение её в другие области;</a:t>
            </a:r>
          </a:p>
          <a:p>
            <a:r>
              <a:rPr lang="ru-RU" dirty="0" smtClean="0"/>
              <a:t>самовыражение учащихся через социально-значимую, творческую, исследовательскую деятельность;</a:t>
            </a:r>
          </a:p>
          <a:p>
            <a:r>
              <a:rPr lang="ru-RU" dirty="0" smtClean="0"/>
              <a:t>формирование знаний исторического прошлого малой родины и Отечества;</a:t>
            </a:r>
          </a:p>
          <a:p>
            <a:r>
              <a:rPr lang="ru-RU" dirty="0" smtClean="0"/>
              <a:t>создание исторических экспозиций на основании местного материала в процессе исследовательской деятельности по патриотическому воспитанию подрастающего поколения.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Содержание деятельности на  </a:t>
            </a:r>
            <a:br>
              <a:rPr lang="ru-RU" b="1" dirty="0" smtClean="0"/>
            </a:br>
            <a:r>
              <a:rPr lang="ru-RU" b="1" dirty="0" smtClean="0"/>
              <a:t>               каждом этапе</a:t>
            </a:r>
            <a:endParaRPr lang="ru-RU" b="1" dirty="0"/>
          </a:p>
        </p:txBody>
      </p:sp>
      <p:sp>
        <p:nvSpPr>
          <p:cNvPr id="4" name="Стрелка вверх 3"/>
          <p:cNvSpPr/>
          <p:nvPr/>
        </p:nvSpPr>
        <p:spPr>
          <a:xfrm rot="12295692">
            <a:off x="1216408" y="2380411"/>
            <a:ext cx="431956" cy="146087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 rot="10800000">
            <a:off x="4000496" y="2428867"/>
            <a:ext cx="431956" cy="19288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 rot="10028877">
            <a:off x="6729328" y="2387171"/>
            <a:ext cx="431956" cy="146087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4357694"/>
            <a:ext cx="2258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Проектный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5072074"/>
            <a:ext cx="2787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Практический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4357694"/>
            <a:ext cx="33201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Заключительный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643174" y="2000240"/>
            <a:ext cx="3500462" cy="2714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928926" y="2571744"/>
            <a:ext cx="30181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   </a:t>
            </a:r>
            <a:r>
              <a:rPr lang="ru-RU" sz="3600" b="1" dirty="0" smtClean="0">
                <a:solidFill>
                  <a:schemeClr val="bg1"/>
                </a:solidFill>
              </a:rPr>
              <a:t>механизм 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 реализации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6" name="Стрелка вверх 5"/>
          <p:cNvSpPr/>
          <p:nvPr/>
        </p:nvSpPr>
        <p:spPr>
          <a:xfrm rot="5990716">
            <a:off x="6520821" y="2549865"/>
            <a:ext cx="642942" cy="116160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 rot="1999020">
            <a:off x="5748649" y="1154445"/>
            <a:ext cx="642942" cy="116160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rot="19008085">
            <a:off x="2239247" y="1348511"/>
            <a:ext cx="642942" cy="116160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>
            <a:off x="4143372" y="1071546"/>
            <a:ext cx="642942" cy="80441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13508425">
            <a:off x="2531526" y="4485882"/>
            <a:ext cx="642942" cy="116160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15533448">
            <a:off x="1596241" y="2704049"/>
            <a:ext cx="642942" cy="116160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 rot="8978641">
            <a:off x="5321513" y="4583405"/>
            <a:ext cx="642942" cy="116160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71472" y="714356"/>
            <a:ext cx="2357454" cy="7143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000100" y="714356"/>
            <a:ext cx="18573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Экскурсии,  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походы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86116" y="214290"/>
            <a:ext cx="2357454" cy="7143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/>
          </a:p>
          <a:p>
            <a:r>
              <a:rPr lang="ru-RU" b="1" dirty="0" smtClean="0"/>
              <a:t>Классные   </a:t>
            </a:r>
          </a:p>
          <a:p>
            <a:r>
              <a:rPr lang="ru-RU" b="1" dirty="0" smtClean="0"/>
              <a:t>                часы</a:t>
            </a:r>
          </a:p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6572264" y="714356"/>
            <a:ext cx="2286016" cy="92869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357950" y="3857628"/>
            <a:ext cx="2357454" cy="7143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/>
          </a:p>
          <a:p>
            <a:r>
              <a:rPr lang="ru-RU" b="1" dirty="0" smtClean="0"/>
              <a:t>Трудовые        </a:t>
            </a:r>
          </a:p>
          <a:p>
            <a:r>
              <a:rPr lang="ru-RU" b="1" dirty="0" smtClean="0"/>
              <a:t>                   дела</a:t>
            </a:r>
          </a:p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0" y="3786190"/>
            <a:ext cx="2143108" cy="92869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Смотры,</a:t>
            </a:r>
          </a:p>
          <a:p>
            <a:pPr algn="ctr"/>
            <a:r>
              <a:rPr lang="ru-RU" b="1" dirty="0" smtClean="0"/>
              <a:t>конкурсы, выставки</a:t>
            </a:r>
          </a:p>
          <a:p>
            <a:pPr algn="ctr"/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4643438" y="5715016"/>
            <a:ext cx="3357586" cy="7143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/>
          </a:p>
          <a:p>
            <a:r>
              <a:rPr lang="ru-RU" b="1" dirty="0" smtClean="0"/>
              <a:t>Исследовательская </a:t>
            </a:r>
          </a:p>
          <a:p>
            <a:r>
              <a:rPr lang="ru-RU" b="1" dirty="0" smtClean="0"/>
              <a:t> деятельность </a:t>
            </a:r>
          </a:p>
          <a:p>
            <a:pPr algn="ctr"/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428596" y="5643578"/>
            <a:ext cx="2357454" cy="7143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571472" y="5643578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Коллективно-</a:t>
            </a:r>
          </a:p>
          <a:p>
            <a:r>
              <a:rPr lang="ru-RU" b="1" dirty="0" smtClean="0"/>
              <a:t>  творческие дела</a:t>
            </a: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000892" y="714356"/>
            <a:ext cx="1571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b="1" dirty="0" smtClean="0"/>
              <a:t>Беседы, </a:t>
            </a:r>
          </a:p>
          <a:p>
            <a:r>
              <a:rPr lang="ru-RU" b="1" dirty="0" smtClean="0"/>
              <a:t> диспуты, викторины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Этапы создания проекта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трелка вниз 3"/>
          <p:cNvSpPr/>
          <p:nvPr/>
        </p:nvSpPr>
        <p:spPr>
          <a:xfrm rot="655291">
            <a:off x="1643813" y="2092744"/>
            <a:ext cx="428628" cy="21574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5720" y="4429132"/>
            <a:ext cx="3628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Подготовительный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046855" y="2081267"/>
            <a:ext cx="428628" cy="12762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21186216">
            <a:off x="6837606" y="2161376"/>
            <a:ext cx="428628" cy="2065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71736" y="3500438"/>
            <a:ext cx="3641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Внедрение проекта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68305" y="4500570"/>
            <a:ext cx="4175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Заключительный этап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Направления исследовательской         </a:t>
            </a:r>
            <a:br>
              <a:rPr lang="ru-RU" b="1" dirty="0" smtClean="0"/>
            </a:br>
            <a:r>
              <a:rPr lang="ru-RU" b="1" dirty="0" smtClean="0"/>
              <a:t>                   деятельности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571736" y="2643182"/>
            <a:ext cx="3786214" cy="1643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928926" y="2786058"/>
            <a:ext cx="31432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патриотическое 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     воспитание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6" name="Стрелка вверх 5"/>
          <p:cNvSpPr/>
          <p:nvPr/>
        </p:nvSpPr>
        <p:spPr>
          <a:xfrm rot="1282168">
            <a:off x="6025364" y="1829638"/>
            <a:ext cx="428628" cy="1000132"/>
          </a:xfrm>
          <a:prstGeom prst="upArrow">
            <a:avLst>
              <a:gd name="adj1" fmla="val 50000"/>
              <a:gd name="adj2" fmla="val 15999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 rot="19886777">
            <a:off x="2267552" y="1974762"/>
            <a:ext cx="428628" cy="928694"/>
          </a:xfrm>
          <a:prstGeom prst="upArrow">
            <a:avLst>
              <a:gd name="adj1" fmla="val 50000"/>
              <a:gd name="adj2" fmla="val 15884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4214810" y="1928802"/>
            <a:ext cx="428628" cy="655613"/>
          </a:xfrm>
          <a:prstGeom prst="upArrow">
            <a:avLst>
              <a:gd name="adj1" fmla="val 50000"/>
              <a:gd name="adj2" fmla="val 10659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12322803">
            <a:off x="2479639" y="4115538"/>
            <a:ext cx="428628" cy="1000132"/>
          </a:xfrm>
          <a:prstGeom prst="upArrow">
            <a:avLst>
              <a:gd name="adj1" fmla="val 50000"/>
              <a:gd name="adj2" fmla="val 13543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 rot="10800000">
            <a:off x="4286248" y="4500570"/>
            <a:ext cx="428628" cy="785818"/>
          </a:xfrm>
          <a:prstGeom prst="upArrow">
            <a:avLst>
              <a:gd name="adj1" fmla="val 50000"/>
              <a:gd name="adj2" fmla="val 13272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8820967">
            <a:off x="5857884" y="4143380"/>
            <a:ext cx="428628" cy="1000132"/>
          </a:xfrm>
          <a:prstGeom prst="upArrow">
            <a:avLst>
              <a:gd name="adj1" fmla="val 50000"/>
              <a:gd name="adj2" fmla="val 14462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357554" y="1357298"/>
            <a:ext cx="2143140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072198" y="1428736"/>
            <a:ext cx="2928926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Социально-</a:t>
            </a:r>
          </a:p>
          <a:p>
            <a:r>
              <a:rPr lang="ru-RU" b="1" dirty="0" smtClean="0"/>
              <a:t>патриотическое</a:t>
            </a:r>
            <a:endParaRPr lang="ru-RU" b="1" dirty="0"/>
          </a:p>
        </p:txBody>
      </p:sp>
      <p:sp>
        <p:nvSpPr>
          <p:cNvPr id="14" name="Овал 13"/>
          <p:cNvSpPr/>
          <p:nvPr/>
        </p:nvSpPr>
        <p:spPr>
          <a:xfrm>
            <a:off x="142844" y="1500174"/>
            <a:ext cx="2714644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Историко-краеведческое</a:t>
            </a:r>
            <a:endParaRPr lang="ru-RU" b="1" dirty="0"/>
          </a:p>
        </p:txBody>
      </p:sp>
      <p:sp>
        <p:nvSpPr>
          <p:cNvPr id="15" name="Овал 14"/>
          <p:cNvSpPr/>
          <p:nvPr/>
        </p:nvSpPr>
        <p:spPr>
          <a:xfrm>
            <a:off x="6429388" y="5357826"/>
            <a:ext cx="2143140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357554" y="5643578"/>
            <a:ext cx="2143140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57158" y="5286388"/>
            <a:ext cx="2143140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643306" y="1285860"/>
            <a:ext cx="1773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Духовно-  </a:t>
            </a:r>
          </a:p>
          <a:p>
            <a:r>
              <a:rPr lang="ru-RU" b="1" dirty="0" smtClean="0"/>
              <a:t>нравственное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0034" y="5214950"/>
            <a:ext cx="29812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Гражданско</a:t>
            </a:r>
            <a:r>
              <a:rPr lang="ru-RU" b="1" dirty="0" smtClean="0"/>
              <a:t>-                         </a:t>
            </a:r>
          </a:p>
          <a:p>
            <a:r>
              <a:rPr lang="ru-RU" b="1" dirty="0" smtClean="0"/>
              <a:t>     правовое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428992" y="5500702"/>
            <a:ext cx="21645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Спортивно- </a:t>
            </a:r>
          </a:p>
          <a:p>
            <a:r>
              <a:rPr lang="ru-RU" b="1" dirty="0" smtClean="0"/>
              <a:t>оздоровительное</a:t>
            </a:r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643702" y="5286388"/>
            <a:ext cx="2036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   </a:t>
            </a:r>
            <a:r>
              <a:rPr lang="ru-RU" b="1" dirty="0" err="1" smtClean="0"/>
              <a:t>Военно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патриотическое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4286280"/>
          </a:xfrm>
        </p:spPr>
        <p:txBody>
          <a:bodyPr>
            <a:normAutofit fontScale="90000"/>
          </a:bodyPr>
          <a:lstStyle/>
          <a:p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Не по громким делам узнают человека.</a:t>
            </a:r>
            <a:b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Не по важным чинам узнают человека.</a:t>
            </a:r>
            <a:b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Не по шуму и звону пустых обещаний –</a:t>
            </a:r>
            <a:b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По достойным делам узнают человека.</a:t>
            </a:r>
            <a:b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                                            </a:t>
            </a:r>
            <a:b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 </a:t>
            </a:r>
            <a:r>
              <a:rPr lang="ru-RU" sz="4400" i="1" dirty="0" err="1" smtClean="0">
                <a:solidFill>
                  <a:srgbClr val="FF0000"/>
                </a:solidFill>
                <a:latin typeface="Monotype Corsiva" pitchFamily="66" charset="0"/>
              </a:rPr>
              <a:t>Р.Бабаджан</a:t>
            </a:r>
            <a:r>
              <a:rPr lang="ru-RU" sz="4400" i="1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  <a:r>
              <a:rPr lang="ru-RU" sz="5400" i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5400" i="1" dirty="0" smtClean="0">
                <a:solidFill>
                  <a:srgbClr val="FF0000"/>
                </a:solidFill>
                <a:latin typeface="Georgia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461</Words>
  <Application>Microsoft Office PowerPoint</Application>
  <PresentationFormat>Экран (4:3)</PresentationFormat>
  <Paragraphs>79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Исследовательская деятельность младших  школьников  в  условиях  реализации  программы  «Патриот» </vt:lpstr>
      <vt:lpstr>Ребенок по своей природе –          пытливый исследователь,                            открыватель мира. Так пусть перед ним откроется    чудесный мир в живых красках,                 ярких и трепетных звуках.                              В.А. Сухомлинский</vt:lpstr>
      <vt:lpstr>Патриотизм - одна из важнейших черт всесторонне развитой личности. У школьников должно вырабатываться чувство гордости за свою Родину и свой народ, уважение к его великим свершениям и достойным страницам прошлого. Патриотическое воспитание позволит вырастить поколение людей убежденных, благородных, готовых к подвигу, тех, которых принято называть коротким и ёмким словом «патриот». </vt:lpstr>
      <vt:lpstr>        Цель : организация исследовательской деятельности через реализацию программы  «Патриот». </vt:lpstr>
      <vt:lpstr> Концепции данного проекта:</vt:lpstr>
      <vt:lpstr>Нравственно-духовные параметры:  </vt:lpstr>
      <vt:lpstr>   Ожидаемые результаты</vt:lpstr>
      <vt:lpstr>Содержание деятельности на                  каждом этапе</vt:lpstr>
      <vt:lpstr>Слайд 9</vt:lpstr>
      <vt:lpstr>    Этапы создания проекта</vt:lpstr>
      <vt:lpstr>   Направления исследовательской                             деятельности</vt:lpstr>
      <vt:lpstr>Не по громким делам узнают человека. Не по важным чинам узнают человека. Не по шуму и звону пустых обещаний – По достойным делам узнают человека.                                                                                                                                                   Р.Бабаджан.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деятельность младших  школьников  в  условиях  реализации  программы  «Патриот» </dc:title>
  <cp:lastModifiedBy>Давыдов</cp:lastModifiedBy>
  <cp:revision>10</cp:revision>
  <dcterms:modified xsi:type="dcterms:W3CDTF">2009-12-06T14:16:41Z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95978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D5.0.8</vt:lpwstr>
  </property>
</Properties>
</file>