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8" r:id="rId9"/>
    <p:sldId id="26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3A3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0" autoAdjust="0"/>
    <p:restoredTop sz="94660"/>
  </p:normalViewPr>
  <p:slideViewPr>
    <p:cSldViewPr>
      <p:cViewPr varScale="1">
        <p:scale>
          <a:sx n="67" d="100"/>
          <a:sy n="67" d="100"/>
        </p:scale>
        <p:origin x="-4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482CF-1D06-4917-B9D7-BDA550992601}" type="datetimeFigureOut">
              <a:rPr lang="ru-RU" smtClean="0"/>
              <a:pPr/>
              <a:t>18.04.2012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E1426-4827-4982-AAF0-BD0B941217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H:\Documents%20and%20Settings\&#1040;&#1076;&#1084;&#1080;&#1085;&#1080;&#1089;&#1090;&#1088;&#1072;&#1090;&#1086;&#1088;\&#1056;&#1072;&#1073;&#1086;&#1095;&#1080;&#1081;%20&#1089;&#1090;&#1086;&#1083;\&#1084;&#1091;&#1079;&#1099;&#1082;&#1072;\&#1050;&#1088;&#1072;&#1089;&#1080;&#1074;&#1099;&#1077;%20%20&#1084;&#1077;&#1083;&#1086;&#1076;&#1080;&#1080;\&#1055;&#1072;&#1089;&#1090;&#1091;&#1093;\Track%20No12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600200"/>
            <a:ext cx="7696200" cy="198120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ru-RU" sz="40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«ГОРНЫЕ ЛАНДШАФТЫ РОССИИ</a:t>
            </a:r>
            <a:r>
              <a:rPr lang="ru-RU" sz="40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.»</a:t>
            </a:r>
            <a:endParaRPr lang="ru-RU" sz="40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86800" y="0"/>
            <a:ext cx="457200" cy="533400"/>
          </a:xfrm>
          <a:prstGeom prst="actionButtonForwardNex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Track No1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email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alphaModFix amt="9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47800" y="762000"/>
            <a:ext cx="6858000" cy="1015663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>
                <a:gd name="adj1" fmla="val 8938"/>
                <a:gd name="adj2" fmla="val 0"/>
              </a:avLst>
            </a:prstTxWarp>
            <a:spAutoFit/>
          </a:bodyPr>
          <a:lstStyle/>
          <a:p>
            <a:pPr algn="ctr"/>
            <a:r>
              <a:rPr lang="ru-RU" sz="6000" b="1" i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КАВКАЗКИЕ ГОРЫ.</a:t>
            </a:r>
            <a:endParaRPr lang="ru-RU" sz="6000" b="1" i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686800" y="0"/>
            <a:ext cx="457200" cy="457200"/>
          </a:xfrm>
          <a:prstGeom prst="actionButtonForwardNext">
            <a:avLst/>
          </a:prstGeom>
          <a:gradFill>
            <a:gsLst>
              <a:gs pos="0">
                <a:srgbClr val="3399FF"/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762000"/>
            <a:ext cx="41148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Кавказские горы расположены между Черным и Каспийским морями. Молодые, растущие горы, с действующими грязевыми вулканами, узкими ущельями, многометровыми обрывами. На Кавказе регулярно случаются землетрясения.</a:t>
            </a:r>
            <a:endParaRPr lang="ru-RU" sz="2800" b="1" dirty="0" smtClean="0"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9" name="Рисунок 8" descr="кавказ горы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67200" y="1066800"/>
            <a:ext cx="4572000" cy="5257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10600" y="0"/>
            <a:ext cx="533400" cy="5334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48768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В пределах Кавказа находится высшая точка России — уснувший вулкан Эльбрус (5642 м).</a:t>
            </a:r>
            <a:endParaRPr lang="ru-RU" sz="3600" b="1" i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686800" y="0"/>
            <a:ext cx="457200" cy="5334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0"/>
            <a:ext cx="762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Растительный  мир  </a:t>
            </a:r>
          </a:p>
          <a:p>
            <a:pPr algn="ctr"/>
            <a:r>
              <a:rPr lang="ru-RU" sz="5400" b="1" i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Кавказских   гор.</a:t>
            </a:r>
            <a:endParaRPr lang="ru-RU" sz="5400" b="1" i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057400"/>
            <a:ext cx="8305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ln w="317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На Кавказе в значительной мере сохранилась естественная растительность, в том числе лесная. Особенно красивы пихтовые и  буковые леса</a:t>
            </a:r>
            <a:r>
              <a:rPr lang="ru-RU" sz="4000" b="1" i="1" dirty="0" smtClean="0">
                <a:ln w="317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.</a:t>
            </a:r>
            <a:endParaRPr lang="ru-RU" sz="4000" b="1" i="1" dirty="0">
              <a:ln w="317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534400" y="0"/>
            <a:ext cx="609600" cy="457200"/>
          </a:xfrm>
          <a:prstGeom prst="actionButtonForwardNex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0"/>
            <a:ext cx="701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i="1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Буковый     лес.</a:t>
            </a:r>
            <a:endParaRPr lang="ru-RU" sz="8000" b="1" i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458200" y="0"/>
            <a:ext cx="685800" cy="609600"/>
          </a:xfrm>
          <a:prstGeom prst="actionButtonForwardNex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Так же  флора Кавказских гор представлена субтропическими растениями. Это бамбук и магнолия. </a:t>
            </a:r>
            <a:endParaRPr lang="ru-RU" sz="3200" b="1" i="1" dirty="0"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5" name="Рисунок 4" descr="бамбук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09600" y="2819400"/>
            <a:ext cx="2538324" cy="37246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28600" y="2057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</a:gradFill>
                <a:latin typeface="Monotype Corsiva" pitchFamily="66" charset="0"/>
              </a:rPr>
              <a:t>БАМБУК</a:t>
            </a:r>
            <a:endParaRPr lang="ru-RU" sz="3600" b="1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latin typeface="Monotype Corsiva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76600" y="213360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Почти все бамбуковые достигают огромных размеров. Для бамбуковых характерна большая скорость роста, некоторые виды могут за один день вырасти на 50см. Цветет бамбук крайне редко раз в 20 лет.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610600" y="0"/>
            <a:ext cx="533400" cy="5334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магнолия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04800" y="1752600"/>
            <a:ext cx="5035827" cy="464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486400" y="363915"/>
            <a:ext cx="36576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100" b="1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Магнолии — большие деревья, ради своей красивой листвы и превосходных цветков некоторые виды разводятся как декоративные. </a:t>
            </a:r>
          </a:p>
          <a:p>
            <a:r>
              <a:rPr lang="ru-RU" sz="3100" b="1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Листья по большей части многолетние, а потому магнолии относятся к вечнозеленым растениям.</a:t>
            </a:r>
            <a:endParaRPr lang="ru-RU" sz="3100" b="1" dirty="0"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81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ln>
                  <a:solidFill>
                    <a:schemeClr val="tx1"/>
                  </a:solidFill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latin typeface="Monotype Corsiva" pitchFamily="66" charset="0"/>
              </a:rPr>
              <a:t>Магнолия</a:t>
            </a:r>
            <a:endParaRPr lang="ru-RU" sz="7200" dirty="0">
              <a:ln>
                <a:solidFill>
                  <a:schemeClr val="tx1"/>
                </a:solidFill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latin typeface="Monotype Corsiva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86800" y="0"/>
            <a:ext cx="457200" cy="5334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52600" y="533400"/>
            <a:ext cx="6400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На полянах близи горных склонов  развито высокотравье из зонтичных, колокольчиков, девясила и пр., часто выше роста человека. В горно-луговой зоне выделяются субальпийский, альпийский луга. Субальпийские луга отличаются высоким и густым травостоем, обилием красиво цветущих трав.</a:t>
            </a:r>
            <a:endParaRPr lang="ru-RU" sz="3600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610600" y="0"/>
            <a:ext cx="533400" cy="609600"/>
          </a:xfrm>
          <a:prstGeom prst="actionButtonForwardNex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22860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ЖИВОТНЫЙ    МИР   КАВКЗКИХ    ГОР.</a:t>
            </a:r>
            <a:endParaRPr lang="ru-RU" sz="24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856357"/>
            <a:ext cx="6553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Фауна  Кавказских гор исключительно сложна, своеобразна и интересна. </a:t>
            </a:r>
          </a:p>
          <a:p>
            <a:r>
              <a:rPr lang="ru-RU" sz="3200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На территории Кавказа существует множество  видов, встречавшихся только здесь. Кавказ населен высокогорными и лесными животными. К наиболее </a:t>
            </a:r>
            <a:r>
              <a:rPr lang="ru-RU" sz="3200" dirty="0" err="1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распрастраненнным</a:t>
            </a:r>
            <a:r>
              <a:rPr lang="ru-RU" sz="3200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 видам относятся:, относятся серна, благородный олень, снежная полевка,  заяц-русак, еж обыкновенный, бурый медведь, рысь, лисица, кабан вообще широко распространенные животные</a:t>
            </a:r>
            <a:r>
              <a:rPr lang="ru-RU" sz="2400" dirty="0" smtClean="0">
                <a:latin typeface="Monotype Corsiva" pitchFamily="66" charset="0"/>
              </a:rPr>
              <a:t>. </a:t>
            </a:r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610600" y="0"/>
            <a:ext cx="533400" cy="533400"/>
          </a:xfrm>
          <a:prstGeom prst="actionButtonForwardNex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00"/>
                            </p:stCondLst>
                            <p:childTnLst>
                              <p:par>
                                <p:cTn id="12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62600" y="457200"/>
            <a:ext cx="3581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Размеры серны составляют примерно один метр в длину Хвост весьма короткий, его длина не превышает 8 см. Вес серны составляет от 30 до 50 кг. У неё компактное и сильное телосложение со стройной шеей, короткой мордой, острыми ушами, чья длина составляет почти половину длины головы. </a:t>
            </a:r>
            <a:endParaRPr lang="ru-RU" sz="2000" b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8600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СЕРНА</a:t>
            </a:r>
            <a:r>
              <a:rPr lang="ru-RU" sz="3600" dirty="0" smtClean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.</a:t>
            </a:r>
            <a:endParaRPr lang="ru-RU" sz="3600" dirty="0">
              <a:solidFill>
                <a:schemeClr val="bg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534400" y="0"/>
            <a:ext cx="609600" cy="457200"/>
          </a:xfrm>
          <a:prstGeom prst="actionButtonForwardNex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олень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7200" y="457200"/>
            <a:ext cx="3810000" cy="5867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4876800" y="685800"/>
            <a:ext cx="3581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Благородный олень. </a:t>
            </a:r>
          </a:p>
          <a:p>
            <a:r>
              <a:rPr lang="ru-RU" sz="24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Крупное животное (высотой в плечах до 150 </a:t>
            </a:r>
            <a:r>
              <a:rPr lang="ru-RU" sz="2400" b="1" i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см,</a:t>
            </a:r>
            <a:r>
              <a:rPr lang="ru-RU" sz="24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 весит до 300 </a:t>
            </a:r>
            <a:r>
              <a:rPr lang="ru-RU" sz="2400" b="1" i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кг</a:t>
            </a:r>
            <a:r>
              <a:rPr lang="ru-RU" sz="24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) стройного телосложения. Взрослые самцы имеют ветвистые рога с 5 и более отростками на каждом роге. Самки безрогие. Уши большие, овальные. Хвост короткий. У новорождённых животных окраска тела пятнистая; у взрослых пятнистость отсутствует или выражена слабо</a:t>
            </a:r>
            <a:r>
              <a:rPr lang="ru-RU" sz="24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.</a:t>
            </a:r>
            <a:endParaRPr lang="ru-RU" sz="2400" b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458200" y="0"/>
            <a:ext cx="6858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533400"/>
            <a:ext cx="6248400" cy="1200329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Алтайские горы.</a:t>
            </a:r>
            <a:endParaRPr lang="ru-RU" sz="7200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610600" y="0"/>
            <a:ext cx="5334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47800" y="990600"/>
            <a:ext cx="6172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Алта́йские</a:t>
            </a:r>
            <a:r>
              <a:rPr lang="ru-RU" sz="36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 </a:t>
            </a:r>
            <a:r>
              <a:rPr lang="ru-RU" sz="3600" b="1" dirty="0" err="1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го́ры</a:t>
            </a:r>
            <a:r>
              <a:rPr lang="ru-RU" sz="36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 представляют сложную систему самых высоких в Сибири хребтов, разделённых глубокими долинами реки обширными внутригорными и межгорными котловинами.</a:t>
            </a:r>
            <a:endParaRPr lang="ru-RU" sz="36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458200" y="0"/>
            <a:ext cx="685800" cy="457200"/>
          </a:xfrm>
          <a:prstGeom prst="actionButtonForwardNex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4724400"/>
            <a:ext cx="6324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Особенной известностью пользуется живописнейшее </a:t>
            </a:r>
            <a:r>
              <a:rPr lang="ru-RU" sz="2800" b="1" u="sng" dirty="0" smtClean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Телецкое озеро </a:t>
            </a:r>
            <a:r>
              <a:rPr lang="ru-RU" sz="2800" b="1" dirty="0" smtClean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с крутыми лесистыми, а местами скалистыми бортами котловины. Этому озеру 18 миллионов лет.</a:t>
            </a:r>
            <a:endParaRPr lang="ru-RU" sz="2800" b="1" dirty="0">
              <a:solidFill>
                <a:schemeClr val="bg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2672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Алтай славится своими горными озерами </a:t>
            </a:r>
            <a:endParaRPr lang="ru-RU" sz="2800" b="1" dirty="0">
              <a:solidFill>
                <a:schemeClr val="bg1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534400" y="0"/>
            <a:ext cx="609600" cy="533400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30480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Растительный мир   Алтайских гор.</a:t>
            </a:r>
            <a:endParaRPr lang="ru-RU" sz="32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3000" y="1752600"/>
            <a:ext cx="7010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Растительный мир представлен сибирской пихтой, кедром, елью, сибирской лиственницей, с примесью мелколиственных пород (осины, березы).</a:t>
            </a:r>
            <a:endParaRPr lang="ru-RU" sz="32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610600" y="0"/>
            <a:ext cx="533400" cy="533400"/>
          </a:xfrm>
          <a:prstGeom prst="actionButtonForwardNex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>
                <a:alpha val="4000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0" y="381000"/>
            <a:ext cx="7239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Животный мир   </a:t>
            </a:r>
          </a:p>
          <a:p>
            <a:pPr algn="ctr"/>
            <a:r>
              <a:rPr lang="ru-RU" sz="40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Алтайских гор</a:t>
            </a:r>
            <a:r>
              <a:rPr lang="ru-RU" sz="24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.</a:t>
            </a:r>
            <a:endParaRPr lang="ru-RU" sz="24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22860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Типичными представителями являются: медведь, рысь, лисица, соболь, колонок, горностай, белка, кабарга, марал; много видов птиц (глухарь, рябчик, тетерев, кедровка и т. д.); в высокогорной зоне - алтайская пищуха, горный козел, снежный барс и др</a:t>
            </a:r>
            <a:r>
              <a:rPr lang="ru-RU" sz="2000" b="1" i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.</a:t>
            </a:r>
            <a:endParaRPr lang="ru-RU" sz="2000" b="1" i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pic>
        <p:nvPicPr>
          <p:cNvPr id="6" name="Рисунок 5" descr="лиса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52400" y="381000"/>
            <a:ext cx="2819399" cy="1962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мифка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858000" y="457200"/>
            <a:ext cx="2108200" cy="1581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колонок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81000" y="3657600"/>
            <a:ext cx="2184273" cy="28003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 descr="глухарь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105400" y="4572000"/>
            <a:ext cx="2580204" cy="1976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7924800" y="0"/>
            <a:ext cx="1219200" cy="304800"/>
          </a:xfrm>
          <a:prstGeom prst="actionButtonForwardNex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381000"/>
            <a:ext cx="6934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УРАЛЬСКИЕ ГОРЫ.</a:t>
            </a:r>
            <a:endParaRPr lang="ru-RU" sz="60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458200" y="0"/>
            <a:ext cx="685800" cy="457200"/>
          </a:xfrm>
          <a:prstGeom prst="actionButtonForwardNex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0" y="838200"/>
            <a:ext cx="6858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Ура́льские</a:t>
            </a:r>
            <a:r>
              <a:rPr lang="ru-RU" sz="36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гóры</a:t>
            </a:r>
            <a:r>
              <a:rPr lang="ru-RU" sz="36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 —горная система между Восточно-Европейской и </a:t>
            </a:r>
            <a:r>
              <a:rPr lang="ru-RU" sz="3600" b="1" dirty="0" err="1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Западно-Европейской</a:t>
            </a:r>
            <a:r>
              <a:rPr lang="ru-RU" sz="36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 равнинами. Длина более 2000 км. Возраст Уральских гор - около 500 млн. лет.</a:t>
            </a:r>
          </a:p>
          <a:p>
            <a:r>
              <a:rPr lang="ru-RU" sz="3600" b="1" dirty="0" smtClean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На Урале очень много красивых и удивительных пещер.</a:t>
            </a:r>
            <a:endParaRPr lang="ru-RU" sz="36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458200" y="0"/>
            <a:ext cx="685800" cy="457200"/>
          </a:xfrm>
          <a:prstGeom prst="actionButtonForwardNex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28600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Наиболее известная- </a:t>
            </a:r>
            <a:r>
              <a:rPr lang="ru-RU" sz="2800" b="1" dirty="0" err="1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Кунгурская</a:t>
            </a:r>
            <a:r>
              <a:rPr lang="ru-RU" sz="28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  ледяная пещера. На берегу р.Сылвы, в старинном городе, в недрах Ледяной горы, спрятана жемчужина Урала - </a:t>
            </a:r>
            <a:r>
              <a:rPr lang="ru-RU" sz="2800" b="1" dirty="0" err="1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Кунгурская</a:t>
            </a:r>
            <a:r>
              <a:rPr lang="ru-RU" sz="28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 Ледяная пещера.</a:t>
            </a:r>
          </a:p>
          <a:p>
            <a:r>
              <a:rPr lang="ru-RU" sz="28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которая  является национальным достоянием .Пещера - седьмая в мире по протяженности среди гипсовых пещер, пожалуй, первая по красоте</a:t>
            </a:r>
            <a:r>
              <a:rPr lang="ru-RU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. </a:t>
            </a:r>
            <a:endParaRPr lang="ru-RU" sz="28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pic>
        <p:nvPicPr>
          <p:cNvPr id="3" name="Рисунок 2" descr="кунгур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33600" y="3276600"/>
            <a:ext cx="5257800" cy="3276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458200" y="0"/>
            <a:ext cx="685800" cy="609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2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5334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Растительный мир Уральских гор.</a:t>
            </a:r>
            <a:endParaRPr lang="ru-RU" sz="3600" b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1295400"/>
            <a:ext cx="655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Monotype Corsiva" pitchFamily="66" charset="0"/>
              </a:rPr>
              <a:t>Уральские горы покрыты лесами. Лесная зона характеризуется преобладанием хвойных лесов. Самая распространенная древесная порода – сосна, также много ели и пихты. Из лиственных распространены береза и осина, составляющие примесь в хвойных лесах. Много и чисто березовых лесов.</a:t>
            </a:r>
            <a:endParaRPr lang="ru-RU" sz="2400" b="1" dirty="0">
              <a:latin typeface="Monotype Corsiva" pitchFamily="66" charset="0"/>
            </a:endParaRPr>
          </a:p>
        </p:txBody>
      </p:sp>
      <p:pic>
        <p:nvPicPr>
          <p:cNvPr id="6" name="Рисунок 5" descr="пихта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3400" y="3733800"/>
            <a:ext cx="2377980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ель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315200" y="381000"/>
            <a:ext cx="1604473" cy="203835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8" name="Рисунок 7" descr="береза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867400" y="3581400"/>
            <a:ext cx="2561158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534400" y="0"/>
            <a:ext cx="609600" cy="381000"/>
          </a:xfrm>
          <a:prstGeom prst="actionButtonForwardNex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50"/>
                            </p:stCondLst>
                            <p:childTnLst>
                              <p:par>
                                <p:cTn id="13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50"/>
                            </p:stCondLst>
                            <p:childTnLst>
                              <p:par>
                                <p:cTn id="20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50"/>
                            </p:stCondLst>
                            <p:childTnLst>
                              <p:par>
                                <p:cTn id="2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350"/>
                            </p:stCondLst>
                            <p:childTnLst>
                              <p:par>
                                <p:cTn id="36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762000"/>
            <a:ext cx="6858000" cy="707886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ru-RU" sz="40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Животный мир  Уральских гор</a:t>
            </a:r>
            <a:r>
              <a:rPr lang="ru-RU" sz="28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.</a:t>
            </a:r>
            <a:endParaRPr lang="ru-RU" sz="2800" b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600200"/>
            <a:ext cx="8382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Среди животных широко распространены бурый медведь, рысь, куница, лось, белка, заяц-беляк, крот, дятел, кукушка, филин, ястреб, снегирь, синица. </a:t>
            </a:r>
          </a:p>
          <a:p>
            <a:r>
              <a:rPr lang="ru-RU" sz="32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Так же водятся волк, лисица, горностай, ласка.</a:t>
            </a:r>
          </a:p>
          <a:p>
            <a:r>
              <a:rPr lang="ru-RU" sz="32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Monotype Corsiva" pitchFamily="66" charset="0"/>
              </a:rPr>
              <a:t> Немногочисленны в таежных лесах пресмыкающиеся и земноводные: гадюка обыкновенная, уж, живородящая ящерица, травяная лягушка. </a:t>
            </a:r>
            <a:endParaRPr lang="ru-RU" sz="3200" b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534400" y="0"/>
            <a:ext cx="609600" cy="5334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5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kuniza.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85800" y="1447800"/>
            <a:ext cx="3002094" cy="4648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276600" y="304800"/>
            <a:ext cx="3048000" cy="40011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ГОРНОСТАЙ</a:t>
            </a:r>
            <a:endParaRPr lang="ru-RU" sz="20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6200" y="1219200"/>
            <a:ext cx="457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Горностай -небольшой зверёк с длинным телом на коротких ногах, длинной шеей и треугольной головой с небольшими округлыми ушами. Длина тела самца ( 17—38 см) вес  от 70 до 260 г.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Окраска меха покровительственная: зимой чисто белая, летом двухцветная — верх тела буровато-рыжий, низ желтовато-белый.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534400" y="0"/>
            <a:ext cx="609600" cy="609600"/>
          </a:xfrm>
          <a:prstGeom prst="actionButtonForwardNex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0000"/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91000" y="114300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Гадюка, как правило, среднего размера — самцы достигают 60, самки 70 см.  Голова отделена от туловища короткой шеей, морда к верху.</a:t>
            </a:r>
          </a:p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Окраска сильно варьирует от серого и голубоватого до медно-красного и черного, с характерным зигзагообразным рисунком на спине вдоль хребта.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2286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Monotype Corsiva" pitchFamily="66" charset="0"/>
              </a:rPr>
              <a:t>Гадюка-вид ядовитых змей.</a:t>
            </a:r>
            <a:endParaRPr lang="ru-RU" sz="36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Monotype Corsiva" pitchFamily="66" charset="0"/>
            </a:endParaRPr>
          </a:p>
        </p:txBody>
      </p:sp>
      <p:pic>
        <p:nvPicPr>
          <p:cNvPr id="8" name="Рисунок 7" descr="гадюха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52400" y="1143000"/>
            <a:ext cx="3886200" cy="4343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82000" y="0"/>
            <a:ext cx="762000" cy="4572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769</Words>
  <Application>Microsoft Office PowerPoint</Application>
  <PresentationFormat>Экран (4:3)</PresentationFormat>
  <Paragraphs>48</Paragraphs>
  <Slides>24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82</cp:revision>
  <dcterms:modified xsi:type="dcterms:W3CDTF">2012-04-18T12:56:03Z</dcterms:modified>
</cp:coreProperties>
</file>