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4" r:id="rId2"/>
    <p:sldMasterId id="2147483692" r:id="rId3"/>
    <p:sldMasterId id="2147483694" r:id="rId4"/>
    <p:sldMasterId id="2147483702" r:id="rId5"/>
    <p:sldMasterId id="2147483704" r:id="rId6"/>
    <p:sldMasterId id="2147483706" r:id="rId7"/>
  </p:sldMasterIdLst>
  <p:sldIdLst>
    <p:sldId id="257" r:id="rId8"/>
    <p:sldId id="258" r:id="rId9"/>
    <p:sldId id="279" r:id="rId10"/>
    <p:sldId id="285" r:id="rId11"/>
    <p:sldId id="256" r:id="rId12"/>
    <p:sldId id="259" r:id="rId13"/>
    <p:sldId id="260" r:id="rId14"/>
    <p:sldId id="261" r:id="rId15"/>
    <p:sldId id="263" r:id="rId16"/>
    <p:sldId id="262" r:id="rId17"/>
    <p:sldId id="267" r:id="rId18"/>
    <p:sldId id="265" r:id="rId19"/>
    <p:sldId id="274" r:id="rId20"/>
    <p:sldId id="266" r:id="rId21"/>
    <p:sldId id="281" r:id="rId22"/>
    <p:sldId id="275" r:id="rId23"/>
    <p:sldId id="271" r:id="rId24"/>
    <p:sldId id="277" r:id="rId25"/>
    <p:sldId id="278" r:id="rId26"/>
    <p:sldId id="268" r:id="rId27"/>
    <p:sldId id="282" r:id="rId28"/>
    <p:sldId id="283" r:id="rId29"/>
    <p:sldId id="284" r:id="rId30"/>
    <p:sldId id="269" r:id="rId31"/>
    <p:sldId id="270" r:id="rId32"/>
    <p:sldId id="272" r:id="rId33"/>
    <p:sldId id="280" r:id="rId34"/>
    <p:sldId id="264" r:id="rId35"/>
    <p:sldId id="286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age Italic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age Italic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age Italic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age Italic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age Italic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age Italic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age Italic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age Italic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age Italic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FF00"/>
    <a:srgbClr val="D60093"/>
    <a:srgbClr val="FF99FF"/>
    <a:srgbClr val="33CCFF"/>
    <a:srgbClr val="008000"/>
    <a:srgbClr val="FFFF66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365625" y="1951038"/>
            <a:ext cx="4770438" cy="5062537"/>
            <a:chOff x="2750" y="1229"/>
            <a:chExt cx="3005" cy="3189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 rot="13500000" flipH="1">
              <a:off x="4453" y="3780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 rot="16200000">
              <a:off x="4711" y="3319"/>
              <a:ext cx="858" cy="852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4947" y="2612"/>
              <a:ext cx="808" cy="808"/>
            </a:xfrm>
            <a:prstGeom prst="diamond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rot="13500000">
              <a:off x="2750" y="3164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 rot="8100000" flipH="1">
              <a:off x="3721" y="2495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4384" y="2184"/>
              <a:ext cx="402" cy="1198"/>
              <a:chOff x="4384" y="2184"/>
              <a:chExt cx="402" cy="1198"/>
            </a:xfrm>
          </p:grpSpPr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4784" y="2194"/>
                <a:ext cx="0" cy="784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4388" y="2582"/>
                <a:ext cx="0" cy="80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V="1">
                <a:off x="4388" y="2980"/>
                <a:ext cx="398" cy="398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 flipV="1">
                <a:off x="4384" y="2184"/>
                <a:ext cx="402" cy="402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" name="AutoShape 13"/>
            <p:cNvSpPr>
              <a:spLocks noChangeArrowheads="1"/>
            </p:cNvSpPr>
            <p:nvPr/>
          </p:nvSpPr>
          <p:spPr bwMode="auto">
            <a:xfrm rot="18900000">
              <a:off x="4388" y="1229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344863" y="2457450"/>
            <a:ext cx="5449887" cy="4497388"/>
            <a:chOff x="2107" y="1548"/>
            <a:chExt cx="3433" cy="2833"/>
          </a:xfrm>
        </p:grpSpPr>
        <p:sp>
          <p:nvSpPr>
            <p:cNvPr id="17" name="AutoShape 16"/>
            <p:cNvSpPr>
              <a:spLocks noChangeArrowheads="1"/>
            </p:cNvSpPr>
            <p:nvPr/>
          </p:nvSpPr>
          <p:spPr bwMode="auto">
            <a:xfrm>
              <a:off x="4732" y="2114"/>
              <a:ext cx="808" cy="808"/>
            </a:xfrm>
            <a:prstGeom prst="diamond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061" y="1935"/>
              <a:ext cx="403" cy="1192"/>
            </a:xfrm>
            <a:custGeom>
              <a:avLst/>
              <a:gdLst/>
              <a:ahLst/>
              <a:cxnLst>
                <a:cxn ang="0">
                  <a:pos x="399" y="0"/>
                </a:cxn>
                <a:cxn ang="0">
                  <a:pos x="0" y="399"/>
                </a:cxn>
                <a:cxn ang="0">
                  <a:pos x="0" y="1191"/>
                </a:cxn>
                <a:cxn ang="0">
                  <a:pos x="402" y="789"/>
                </a:cxn>
                <a:cxn ang="0">
                  <a:pos x="399" y="0"/>
                </a:cxn>
              </a:cxnLst>
              <a:rect l="0" t="0" r="r" b="b"/>
              <a:pathLst>
                <a:path w="403" h="1192">
                  <a:moveTo>
                    <a:pt x="399" y="0"/>
                  </a:moveTo>
                  <a:lnTo>
                    <a:pt x="0" y="399"/>
                  </a:lnTo>
                  <a:lnTo>
                    <a:pt x="0" y="1191"/>
                  </a:lnTo>
                  <a:lnTo>
                    <a:pt x="402" y="789"/>
                  </a:lnTo>
                  <a:lnTo>
                    <a:pt x="399" y="0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 rot="18900000">
              <a:off x="2527" y="2630"/>
              <a:ext cx="1254" cy="1254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AutoShape 19"/>
            <p:cNvSpPr>
              <a:spLocks noChangeArrowheads="1"/>
            </p:cNvSpPr>
            <p:nvPr/>
          </p:nvSpPr>
          <p:spPr bwMode="auto">
            <a:xfrm rot="13500000" flipH="1">
              <a:off x="3812" y="3813"/>
              <a:ext cx="568" cy="56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AutoShape 20"/>
            <p:cNvSpPr>
              <a:spLocks noChangeArrowheads="1"/>
            </p:cNvSpPr>
            <p:nvPr/>
          </p:nvSpPr>
          <p:spPr bwMode="auto">
            <a:xfrm rot="16200000">
              <a:off x="4423" y="2927"/>
              <a:ext cx="858" cy="852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AutoShape 21"/>
            <p:cNvSpPr>
              <a:spLocks noChangeArrowheads="1"/>
            </p:cNvSpPr>
            <p:nvPr/>
          </p:nvSpPr>
          <p:spPr bwMode="auto">
            <a:xfrm rot="10800000">
              <a:off x="2107" y="1548"/>
              <a:ext cx="1254" cy="1254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AutoShape 22"/>
            <p:cNvSpPr>
              <a:spLocks noChangeArrowheads="1"/>
            </p:cNvSpPr>
            <p:nvPr/>
          </p:nvSpPr>
          <p:spPr bwMode="auto">
            <a:xfrm rot="8100000" flipH="1">
              <a:off x="3410" y="2702"/>
              <a:ext cx="568" cy="56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588125" y="5181600"/>
            <a:ext cx="2555875" cy="381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1" lang="ru-RU" sz="2400">
              <a:latin typeface="Arial" charset="0"/>
            </a:endParaRPr>
          </a:p>
        </p:txBody>
      </p:sp>
      <p:sp>
        <p:nvSpPr>
          <p:cNvPr id="36878" name="Rectangle 1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28600"/>
            <a:ext cx="7772400" cy="2438400"/>
          </a:xfrm>
        </p:spPr>
        <p:txBody>
          <a:bodyPr anchor="b"/>
          <a:lstStyle>
            <a:lvl1pPr>
              <a:lnSpc>
                <a:spcPct val="100000"/>
              </a:lnSpc>
              <a:defRPr sz="6600">
                <a:solidFill>
                  <a:schemeClr val="tx2"/>
                </a:solidFill>
              </a:defRPr>
            </a:lvl1pPr>
          </a:lstStyle>
          <a:p>
            <a:r>
              <a:rPr lang="ru-RU"/>
              <a:t>Заголовок </a:t>
            </a:r>
          </a:p>
        </p:txBody>
      </p:sp>
      <p:sp>
        <p:nvSpPr>
          <p:cNvPr id="36888" name="Rectangle 2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876800" y="4733925"/>
            <a:ext cx="4259263" cy="377825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91440" tIns="0" rIns="91440" bIns="0" anchor="b">
            <a:spAutoFit/>
          </a:bodyPr>
          <a:lstStyle>
            <a:lvl1pPr marL="0" indent="0">
              <a:spcBef>
                <a:spcPct val="0"/>
              </a:spcBef>
              <a:buClrTx/>
              <a:buSzTx/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/>
              <a:t>Подзаголовок</a:t>
            </a:r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6AC0C-D456-4AA3-8D9C-87F236366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3BC2A-8019-455F-AC18-6158C3857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9D2A3-47A4-4076-9C65-5087E03DC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4688" y="1795463"/>
            <a:ext cx="383698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795463"/>
            <a:ext cx="383698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9E5C0-25F9-4A30-AD44-4336F9060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C7F69-A32A-43AC-8902-C240F0AB88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9F221-DF56-4DCB-90A1-E83B6AE03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27061-5623-47E8-8010-338617ACEB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B5627-FC84-40DC-B33F-28E887562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C3891-BA85-4A79-A6A8-0E702C6D4A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B0386-4C73-4FE0-B84F-CEAA9AB47F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5263" y="315913"/>
            <a:ext cx="1955800" cy="5594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688" y="315913"/>
            <a:ext cx="5718175" cy="5594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E5A3D-BD4D-4D16-BDF4-68F991BFB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295275" y="557213"/>
            <a:ext cx="9437688" cy="6632575"/>
            <a:chOff x="-186" y="351"/>
            <a:chExt cx="5945" cy="417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186" y="351"/>
              <a:ext cx="4316" cy="4178"/>
              <a:chOff x="-186" y="351"/>
              <a:chExt cx="4316" cy="4178"/>
            </a:xfrm>
          </p:grpSpPr>
          <p:grpSp>
            <p:nvGrpSpPr>
              <p:cNvPr id="7" name="Group 4"/>
              <p:cNvGrpSpPr>
                <a:grpSpLocks/>
              </p:cNvGrpSpPr>
              <p:nvPr/>
            </p:nvGrpSpPr>
            <p:grpSpPr bwMode="auto">
              <a:xfrm>
                <a:off x="-186" y="351"/>
                <a:ext cx="4316" cy="4178"/>
                <a:chOff x="-186" y="351"/>
                <a:chExt cx="4316" cy="4178"/>
              </a:xfrm>
            </p:grpSpPr>
            <p:sp>
              <p:nvSpPr>
                <p:cNvPr id="9" name="AutoShape 5"/>
                <p:cNvSpPr>
                  <a:spLocks noChangeArrowheads="1"/>
                </p:cNvSpPr>
                <p:nvPr/>
              </p:nvSpPr>
              <p:spPr bwMode="auto">
                <a:xfrm rot="12360000">
                  <a:off x="-186" y="351"/>
                  <a:ext cx="4316" cy="4178"/>
                </a:xfrm>
                <a:prstGeom prst="diamond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" name="AutoShape 6" descr="Denim"/>
                <p:cNvSpPr>
                  <a:spLocks noChangeArrowheads="1"/>
                </p:cNvSpPr>
                <p:nvPr/>
              </p:nvSpPr>
              <p:spPr bwMode="auto">
                <a:xfrm rot="12360000">
                  <a:off x="694" y="1203"/>
                  <a:ext cx="2556" cy="2474"/>
                </a:xfrm>
                <a:prstGeom prst="diamond">
                  <a:avLst/>
                </a:prstGeom>
                <a:blipFill dpi="0" rotWithShape="0">
                  <a:blip r:embed="rId2" cstate="email"/>
                  <a:srcRect/>
                  <a:tile tx="0" ty="0" sx="100000" sy="100000" flip="none" algn="tl"/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1" name="Rectangle 7"/>
                <p:cNvSpPr>
                  <a:spLocks noChangeArrowheads="1"/>
                </p:cNvSpPr>
                <p:nvPr/>
              </p:nvSpPr>
              <p:spPr bwMode="auto">
                <a:xfrm rot="12360000">
                  <a:off x="2249" y="2499"/>
                  <a:ext cx="649" cy="280"/>
                </a:xfrm>
                <a:prstGeom prst="rect">
                  <a:avLst/>
                </a:prstGeom>
                <a:solidFill>
                  <a:schemeClr val="folHlink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kumimoji="1"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12" name="Oval 8"/>
                <p:cNvSpPr>
                  <a:spLocks noChangeArrowheads="1"/>
                </p:cNvSpPr>
                <p:nvPr/>
              </p:nvSpPr>
              <p:spPr bwMode="auto">
                <a:xfrm rot="12360000">
                  <a:off x="1292" y="2567"/>
                  <a:ext cx="570" cy="528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kumimoji="1"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13" name="Rectangle 9"/>
                <p:cNvSpPr>
                  <a:spLocks noChangeArrowheads="1"/>
                </p:cNvSpPr>
                <p:nvPr/>
              </p:nvSpPr>
              <p:spPr bwMode="auto">
                <a:xfrm rot="12360000">
                  <a:off x="2373" y="2047"/>
                  <a:ext cx="446" cy="81"/>
                </a:xfrm>
                <a:prstGeom prst="rect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kumimoji="1"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14" name="Rectangle 10"/>
                <p:cNvSpPr>
                  <a:spLocks noChangeArrowheads="1"/>
                </p:cNvSpPr>
                <p:nvPr/>
              </p:nvSpPr>
              <p:spPr bwMode="auto">
                <a:xfrm rot="12360000">
                  <a:off x="1927" y="3071"/>
                  <a:ext cx="445" cy="82"/>
                </a:xfrm>
                <a:prstGeom prst="rect">
                  <a:avLst/>
                </a:prstGeom>
                <a:solidFill>
                  <a:schemeClr val="accent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0" hangingPunct="0">
                    <a:spcBef>
                      <a:spcPct val="50000"/>
                    </a:spcBef>
                    <a:defRPr/>
                  </a:pPr>
                  <a:endParaRPr kumimoji="1" lang="ru-RU" sz="2400">
                    <a:latin typeface="Times New Roman" pitchFamily="18" charset="0"/>
                  </a:endParaRPr>
                </a:p>
              </p:txBody>
            </p:sp>
            <p:sp>
              <p:nvSpPr>
                <p:cNvPr id="15" name="Arc 11"/>
                <p:cNvSpPr>
                  <a:spLocks/>
                </p:cNvSpPr>
                <p:nvPr/>
              </p:nvSpPr>
              <p:spPr bwMode="auto">
                <a:xfrm rot="10485000">
                  <a:off x="1263" y="2240"/>
                  <a:ext cx="723" cy="856"/>
                </a:xfrm>
                <a:custGeom>
                  <a:avLst/>
                  <a:gdLst>
                    <a:gd name="G0" fmla="+- 21518 0 0"/>
                    <a:gd name="G1" fmla="+- 2258 0 0"/>
                    <a:gd name="G2" fmla="+- 21600 0 0"/>
                    <a:gd name="T0" fmla="*/ 43000 w 43118"/>
                    <a:gd name="T1" fmla="*/ 0 h 23858"/>
                    <a:gd name="T2" fmla="*/ 0 w 43118"/>
                    <a:gd name="T3" fmla="*/ 4141 h 23858"/>
                    <a:gd name="T4" fmla="*/ 21518 w 43118"/>
                    <a:gd name="T5" fmla="*/ 2258 h 238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118" h="23858" fill="none" extrusionOk="0">
                      <a:moveTo>
                        <a:pt x="42999" y="0"/>
                      </a:moveTo>
                      <a:cubicBezTo>
                        <a:pt x="43078" y="750"/>
                        <a:pt x="43118" y="1503"/>
                        <a:pt x="43118" y="2258"/>
                      </a:cubicBezTo>
                      <a:cubicBezTo>
                        <a:pt x="43118" y="14187"/>
                        <a:pt x="33447" y="23858"/>
                        <a:pt x="21518" y="23858"/>
                      </a:cubicBezTo>
                      <a:cubicBezTo>
                        <a:pt x="10318" y="23858"/>
                        <a:pt x="976" y="15297"/>
                        <a:pt x="0" y="4140"/>
                      </a:cubicBezTo>
                    </a:path>
                    <a:path w="43118" h="23858" stroke="0" extrusionOk="0">
                      <a:moveTo>
                        <a:pt x="42999" y="0"/>
                      </a:moveTo>
                      <a:cubicBezTo>
                        <a:pt x="43078" y="750"/>
                        <a:pt x="43118" y="1503"/>
                        <a:pt x="43118" y="2258"/>
                      </a:cubicBezTo>
                      <a:cubicBezTo>
                        <a:pt x="43118" y="14187"/>
                        <a:pt x="33447" y="23858"/>
                        <a:pt x="21518" y="23858"/>
                      </a:cubicBezTo>
                      <a:cubicBezTo>
                        <a:pt x="10318" y="23858"/>
                        <a:pt x="976" y="15297"/>
                        <a:pt x="0" y="4140"/>
                      </a:cubicBezTo>
                      <a:lnTo>
                        <a:pt x="21518" y="2258"/>
                      </a:lnTo>
                      <a:close/>
                    </a:path>
                  </a:pathLst>
                </a:custGeom>
                <a:solidFill>
                  <a:schemeClr val="folHlink">
                    <a:alpha val="50000"/>
                  </a:schemeClr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6" name="Freeform 12"/>
                <p:cNvSpPr>
                  <a:spLocks/>
                </p:cNvSpPr>
                <p:nvPr/>
              </p:nvSpPr>
              <p:spPr bwMode="auto">
                <a:xfrm>
                  <a:off x="1300" y="1374"/>
                  <a:ext cx="1035" cy="2007"/>
                </a:xfrm>
                <a:custGeom>
                  <a:avLst/>
                  <a:gdLst/>
                  <a:ahLst/>
                  <a:cxnLst>
                    <a:cxn ang="0">
                      <a:pos x="56" y="2006"/>
                    </a:cxn>
                    <a:cxn ang="0">
                      <a:pos x="0" y="1843"/>
                    </a:cxn>
                    <a:cxn ang="0">
                      <a:pos x="871" y="56"/>
                    </a:cxn>
                    <a:cxn ang="0">
                      <a:pos x="1034" y="0"/>
                    </a:cxn>
                    <a:cxn ang="0">
                      <a:pos x="56" y="2006"/>
                    </a:cxn>
                  </a:cxnLst>
                  <a:rect l="0" t="0" r="r" b="b"/>
                  <a:pathLst>
                    <a:path w="1035" h="2007">
                      <a:moveTo>
                        <a:pt x="56" y="2006"/>
                      </a:moveTo>
                      <a:lnTo>
                        <a:pt x="0" y="1843"/>
                      </a:lnTo>
                      <a:lnTo>
                        <a:pt x="871" y="56"/>
                      </a:lnTo>
                      <a:lnTo>
                        <a:pt x="1034" y="0"/>
                      </a:lnTo>
                      <a:lnTo>
                        <a:pt x="56" y="2006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>
                  <a:noFill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8" name="Freeform 13"/>
              <p:cNvSpPr>
                <a:spLocks/>
              </p:cNvSpPr>
              <p:nvPr/>
            </p:nvSpPr>
            <p:spPr bwMode="auto">
              <a:xfrm>
                <a:off x="2448" y="1810"/>
                <a:ext cx="324" cy="231"/>
              </a:xfrm>
              <a:custGeom>
                <a:avLst/>
                <a:gdLst/>
                <a:ahLst/>
                <a:cxnLst>
                  <a:cxn ang="0">
                    <a:pos x="321" y="226"/>
                  </a:cxn>
                  <a:cxn ang="0">
                    <a:pos x="287" y="123"/>
                  </a:cxn>
                  <a:cxn ang="0">
                    <a:pos x="53" y="9"/>
                  </a:cxn>
                  <a:cxn ang="0">
                    <a:pos x="35" y="0"/>
                  </a:cxn>
                  <a:cxn ang="0">
                    <a:pos x="0" y="72"/>
                  </a:cxn>
                  <a:cxn ang="0">
                    <a:pos x="323" y="230"/>
                  </a:cxn>
                </a:cxnLst>
                <a:rect l="0" t="0" r="r" b="b"/>
                <a:pathLst>
                  <a:path w="324" h="231">
                    <a:moveTo>
                      <a:pt x="321" y="226"/>
                    </a:moveTo>
                    <a:lnTo>
                      <a:pt x="287" y="123"/>
                    </a:lnTo>
                    <a:lnTo>
                      <a:pt x="53" y="9"/>
                    </a:lnTo>
                    <a:lnTo>
                      <a:pt x="35" y="0"/>
                    </a:lnTo>
                    <a:lnTo>
                      <a:pt x="0" y="72"/>
                    </a:lnTo>
                    <a:lnTo>
                      <a:pt x="323" y="230"/>
                    </a:lnTo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768" y="720"/>
              <a:ext cx="4991" cy="81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5071" name="Rectangle 15"/>
          <p:cNvSpPr>
            <a:spLocks noGrp="1" noChangeArrowheads="1"/>
          </p:cNvSpPr>
          <p:nvPr>
            <p:ph type="ctrTitle" sz="quarter"/>
          </p:nvPr>
        </p:nvSpPr>
        <p:spPr>
          <a:xfrm>
            <a:off x="1217613" y="1219200"/>
            <a:ext cx="7772400" cy="1143000"/>
          </a:xfrm>
        </p:spPr>
        <p:txBody>
          <a:bodyPr anchorCtr="0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5072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724400" y="2819400"/>
            <a:ext cx="4267200" cy="3200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dt" sz="quarter" idx="10"/>
          </p:nvPr>
        </p:nvSpPr>
        <p:spPr>
          <a:xfrm>
            <a:off x="152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DC9C9-856A-4AF9-B266-B18B4DCCA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FD064-CDA2-4987-8D2B-B61A36599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0A5EF-86F6-4483-9085-CECDBF87B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C17DA-522F-4FC8-8B7C-2ED36A21F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77CC0-5539-4D53-89F4-1E8CE70BD1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64028-DA41-4D8E-A4BC-EED8229EA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7F8F7-F8AE-4D4E-8E5C-75525FC76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6D02A-0615-491A-AF0A-B10C5513D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B7710-5CEF-4257-B3DD-64046EB92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31013-BC99-4C22-B8BD-0DADA3097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6600" y="228600"/>
            <a:ext cx="198120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600"/>
            <a:ext cx="579120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8458D-0A99-41AA-A0EC-6801F4D21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CC0CD-2DC7-40BA-A53D-B16EAAF2B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0395-6F1C-44A8-AA89-21C67E37F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A682F-6DBE-49EC-94DE-127B2A9117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392F4-87CC-4357-9534-C85E715694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1C1F-C0EE-4C92-B2ED-624BAE9E05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B5305-91AD-4285-A284-4DFB71A76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FDE22-F3F5-4BF1-BF98-B1A743476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6052C-6A09-4787-8AE5-FBBBB34E4E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808BD-CDBA-4A7D-9C10-8F9BDE4FE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1B5DC-4F6B-4EED-81F5-F555C8209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944D3-C76C-43DE-BEF0-94ADD549B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D404B-4A8B-4547-B49A-40FDFC8870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43010-3ECE-4DBA-84A1-768433576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1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21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E073D-E836-4E70-933F-28D59D86F8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0872A-948B-437D-83E5-B1F9B84B5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56DFD-627C-4D3F-ACD7-367AA3E35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55BD1-3D69-4DA8-8FBD-4E1BDDACA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73057-4AC4-42A8-A156-29A198F0F2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5C74D-EF39-49AC-B03E-51D920078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430A-D3EF-4D78-A90B-90D02FD10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66011-73E4-410B-8F13-4C89021BF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0C016-2DB5-4F81-8B36-A3907838E4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94E4C-B933-44B0-B629-1EDE178A6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DBD09-5030-4C0B-9D43-BFE6C1B23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A1B11-4C18-470E-8D32-720740B90E3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4E367-282B-4F77-9AFA-CE9C9C9E707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5CBEB-284A-434C-8E1C-88602FFD347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AD7A2-FEC2-4B63-A13F-00F261E895A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5E6B3-3244-43F4-95B0-D475E7D7A1E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AAA25-163A-483F-B42E-9B093F60AB7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9FBD4-4357-4FD1-B87B-D6DFDAAD1DD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B08CB-8BAD-42AC-90D7-D97A4367CEA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87D56-5FD1-4A68-80CB-27436CFF623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B0C0A-DF11-4986-96F9-9B3931CE641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4DF9B-FEB5-4977-9944-D8F49D723BE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E150F-E7F0-41A6-9B04-555C49C9001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spd="med">
    <p:dissolv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912C7-C7AF-42FD-8F68-142538F9B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5F576-D166-4C34-A56B-6FAB7BCD8D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C738F-1402-467B-B23F-A8DBD909C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7CA00-CBA0-418E-B8CA-394EF1DC8B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400D0-4F1B-4C43-A814-B2F7CFFA4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BE956-C8DC-46EC-BDA6-6B81E13AF6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13945-1399-4B81-ABA7-24A0D5902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6EA72-6D79-4A57-AEDC-AFD72AE2A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8E030-3E92-4953-B1B7-8E61FAA9D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F31D8-AAE5-482C-BF42-9B81B9BF6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D6C06-BD94-41C3-97CD-48137CA8C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8CCC5-0F59-48F2-9F8D-2A6452CCB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F9315-5A7B-47E1-AFC9-0A5F5C70B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46A0C-6363-42A9-A810-8B1508214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6A297-945D-4AB5-842E-986FE50F51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EFFAC-75A2-434F-A488-2CE6C4A6A2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DB2CF-9402-4062-9DF2-6FDDA37C4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D825B-DAFA-4618-AEC4-639050F3B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D818-C4E9-4ED6-AB9A-A910D3B3F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13AB7-25F6-4130-BDD6-2FA58824B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67918-A2DD-4099-8767-00CFBFB448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83B69-2B29-4FE3-9119-F0ED3FD29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8D4D2-863C-46C4-8865-84A1FDA0F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21677-35AC-45FA-B625-3342254D4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DF32C-0931-4B21-86DB-21B39C6E4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/>
          <p:cNvSpPr>
            <a:spLocks noChangeArrowheads="1"/>
          </p:cNvSpPr>
          <p:nvPr/>
        </p:nvSpPr>
        <p:spPr bwMode="auto">
          <a:xfrm rot="6480000" flipH="1">
            <a:off x="730250" y="1489075"/>
            <a:ext cx="901700" cy="901700"/>
          </a:xfrm>
          <a:prstGeom prst="rtTriangle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>
              <a:defRPr/>
            </a:pPr>
            <a:endParaRPr kumimoji="1" lang="ru-RU" sz="2400">
              <a:latin typeface="Arial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06500" y="315913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4688" y="1795463"/>
            <a:ext cx="78263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145213"/>
            <a:ext cx="137160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71600" y="64770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778B120-7638-4F00-85AE-28BAA7A26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4365625" y="1951038"/>
            <a:ext cx="4770438" cy="5062537"/>
            <a:chOff x="2750" y="1229"/>
            <a:chExt cx="3005" cy="3189"/>
          </a:xfrm>
        </p:grpSpPr>
        <p:sp>
          <p:nvSpPr>
            <p:cNvPr id="35849" name="AutoShape 9"/>
            <p:cNvSpPr>
              <a:spLocks noChangeArrowheads="1"/>
            </p:cNvSpPr>
            <p:nvPr/>
          </p:nvSpPr>
          <p:spPr bwMode="auto">
            <a:xfrm rot="13500000" flipH="1">
              <a:off x="4453" y="3780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0" name="AutoShape 10"/>
            <p:cNvSpPr>
              <a:spLocks noChangeArrowheads="1"/>
            </p:cNvSpPr>
            <p:nvPr/>
          </p:nvSpPr>
          <p:spPr bwMode="auto">
            <a:xfrm rot="16200000">
              <a:off x="4711" y="3319"/>
              <a:ext cx="858" cy="852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1" name="AutoShape 11"/>
            <p:cNvSpPr>
              <a:spLocks noChangeArrowheads="1"/>
            </p:cNvSpPr>
            <p:nvPr/>
          </p:nvSpPr>
          <p:spPr bwMode="auto">
            <a:xfrm>
              <a:off x="4947" y="2612"/>
              <a:ext cx="808" cy="808"/>
            </a:xfrm>
            <a:prstGeom prst="diamond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2" name="AutoShape 12"/>
            <p:cNvSpPr>
              <a:spLocks noChangeArrowheads="1"/>
            </p:cNvSpPr>
            <p:nvPr/>
          </p:nvSpPr>
          <p:spPr bwMode="auto">
            <a:xfrm rot="13500000">
              <a:off x="2750" y="3164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3" name="AutoShape 13"/>
            <p:cNvSpPr>
              <a:spLocks noChangeArrowheads="1"/>
            </p:cNvSpPr>
            <p:nvPr/>
          </p:nvSpPr>
          <p:spPr bwMode="auto">
            <a:xfrm rot="8100000" flipH="1">
              <a:off x="3721" y="2495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7182" name="Group 14"/>
            <p:cNvGrpSpPr>
              <a:grpSpLocks/>
            </p:cNvGrpSpPr>
            <p:nvPr/>
          </p:nvGrpSpPr>
          <p:grpSpPr bwMode="auto">
            <a:xfrm>
              <a:off x="4384" y="2184"/>
              <a:ext cx="402" cy="1198"/>
              <a:chOff x="4384" y="2184"/>
              <a:chExt cx="402" cy="1198"/>
            </a:xfrm>
          </p:grpSpPr>
          <p:sp>
            <p:nvSpPr>
              <p:cNvPr id="35855" name="Line 15"/>
              <p:cNvSpPr>
                <a:spLocks noChangeShapeType="1"/>
              </p:cNvSpPr>
              <p:nvPr/>
            </p:nvSpPr>
            <p:spPr bwMode="auto">
              <a:xfrm>
                <a:off x="4784" y="2194"/>
                <a:ext cx="0" cy="784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6" name="Line 16"/>
              <p:cNvSpPr>
                <a:spLocks noChangeShapeType="1"/>
              </p:cNvSpPr>
              <p:nvPr/>
            </p:nvSpPr>
            <p:spPr bwMode="auto">
              <a:xfrm>
                <a:off x="4388" y="2582"/>
                <a:ext cx="0" cy="80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7" name="Line 17"/>
              <p:cNvSpPr>
                <a:spLocks noChangeShapeType="1"/>
              </p:cNvSpPr>
              <p:nvPr/>
            </p:nvSpPr>
            <p:spPr bwMode="auto">
              <a:xfrm flipV="1">
                <a:off x="4388" y="2980"/>
                <a:ext cx="398" cy="398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58" name="Line 18"/>
              <p:cNvSpPr>
                <a:spLocks noChangeShapeType="1"/>
              </p:cNvSpPr>
              <p:nvPr/>
            </p:nvSpPr>
            <p:spPr bwMode="auto">
              <a:xfrm flipV="1">
                <a:off x="4384" y="2184"/>
                <a:ext cx="402" cy="402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5859" name="AutoShape 19"/>
            <p:cNvSpPr>
              <a:spLocks noChangeArrowheads="1"/>
            </p:cNvSpPr>
            <p:nvPr/>
          </p:nvSpPr>
          <p:spPr bwMode="auto">
            <a:xfrm rot="18900000">
              <a:off x="4388" y="1229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77" r:id="rId1"/>
    <p:sldLayoutId id="2147484601" r:id="rId2"/>
    <p:sldLayoutId id="2147484602" r:id="rId3"/>
    <p:sldLayoutId id="2147484603" r:id="rId4"/>
    <p:sldLayoutId id="2147484604" r:id="rId5"/>
    <p:sldLayoutId id="2147484605" r:id="rId6"/>
    <p:sldLayoutId id="2147484606" r:id="rId7"/>
    <p:sldLayoutId id="2147484607" r:id="rId8"/>
    <p:sldLayoutId id="2147484608" r:id="rId9"/>
    <p:sldLayoutId id="2147484609" r:id="rId10"/>
    <p:sldLayoutId id="2147484610" r:id="rId11"/>
  </p:sldLayoutIdLst>
  <p:transition spd="med">
    <p:dissolve/>
  </p:transition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62000" y="6400800"/>
            <a:ext cx="8380413" cy="455613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95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C0A8F0CD-86DF-4B56-BFA5-101D6FE922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0" y="0"/>
            <a:ext cx="1066800" cy="6856413"/>
            <a:chOff x="0" y="0"/>
            <a:chExt cx="672" cy="4319"/>
          </a:xfrm>
        </p:grpSpPr>
        <p:grpSp>
          <p:nvGrpSpPr>
            <p:cNvPr id="8202" name="Group 9"/>
            <p:cNvGrpSpPr>
              <a:grpSpLocks/>
            </p:cNvGrpSpPr>
            <p:nvPr/>
          </p:nvGrpSpPr>
          <p:grpSpPr bwMode="auto">
            <a:xfrm>
              <a:off x="0" y="0"/>
              <a:ext cx="599" cy="4319"/>
              <a:chOff x="0" y="0"/>
              <a:chExt cx="599" cy="4319"/>
            </a:xfrm>
          </p:grpSpPr>
          <p:sp>
            <p:nvSpPr>
              <p:cNvPr id="44042" name="Rectangle 10" descr="Denim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6" cy="4319"/>
              </a:xfrm>
              <a:prstGeom prst="rect">
                <a:avLst/>
              </a:prstGeom>
              <a:blipFill dpi="0" rotWithShape="0">
                <a:blip r:embed="rId13" cstate="email"/>
                <a:srcRect/>
                <a:tile tx="0" ty="0" sx="100000" sy="100000" flip="none" algn="tl"/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3" name="Rectangle 11"/>
              <p:cNvSpPr>
                <a:spLocks noChangeArrowheads="1"/>
              </p:cNvSpPr>
              <p:nvPr/>
            </p:nvSpPr>
            <p:spPr bwMode="auto">
              <a:xfrm>
                <a:off x="119" y="240"/>
                <a:ext cx="357" cy="2064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4" name="Rectangle 12"/>
              <p:cNvSpPr>
                <a:spLocks noChangeArrowheads="1"/>
              </p:cNvSpPr>
              <p:nvPr/>
            </p:nvSpPr>
            <p:spPr bwMode="auto">
              <a:xfrm>
                <a:off x="0" y="960"/>
                <a:ext cx="476" cy="528"/>
              </a:xfrm>
              <a:prstGeom prst="rect">
                <a:avLst/>
              </a:prstGeom>
              <a:solidFill>
                <a:schemeClr val="fol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kumimoji="1" lang="ru-RU" sz="2400">
                  <a:latin typeface="Times New Roman" pitchFamily="18" charset="0"/>
                </a:endParaRPr>
              </a:p>
            </p:txBody>
          </p:sp>
          <p:sp>
            <p:nvSpPr>
              <p:cNvPr id="44045" name="Rectangle 13"/>
              <p:cNvSpPr>
                <a:spLocks noChangeArrowheads="1"/>
              </p:cNvSpPr>
              <p:nvPr/>
            </p:nvSpPr>
            <p:spPr bwMode="auto">
              <a:xfrm>
                <a:off x="297" y="432"/>
                <a:ext cx="89" cy="3792"/>
              </a:xfrm>
              <a:prstGeom prst="rect">
                <a:avLst/>
              </a:prstGeom>
              <a:solidFill>
                <a:schemeClr val="hlink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046" name="Rectangle 14"/>
              <p:cNvSpPr>
                <a:spLocks noChangeArrowheads="1"/>
              </p:cNvSpPr>
              <p:nvPr/>
            </p:nvSpPr>
            <p:spPr bwMode="auto">
              <a:xfrm>
                <a:off x="0" y="3024"/>
                <a:ext cx="327" cy="96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kumimoji="1" lang="ru-RU" sz="2400">
                  <a:latin typeface="Times New Roman" pitchFamily="18" charset="0"/>
                </a:endParaRPr>
              </a:p>
            </p:txBody>
          </p:sp>
          <p:sp>
            <p:nvSpPr>
              <p:cNvPr id="44047" name="Rectangle 15"/>
              <p:cNvSpPr>
                <a:spLocks noChangeArrowheads="1"/>
              </p:cNvSpPr>
              <p:nvPr/>
            </p:nvSpPr>
            <p:spPr bwMode="auto">
              <a:xfrm>
                <a:off x="0" y="3216"/>
                <a:ext cx="327" cy="96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kumimoji="1" lang="ru-RU" sz="2400">
                  <a:latin typeface="Times New Roman" pitchFamily="18" charset="0"/>
                </a:endParaRPr>
              </a:p>
            </p:txBody>
          </p:sp>
          <p:sp>
            <p:nvSpPr>
              <p:cNvPr id="44048" name="Rectangle 16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327" cy="96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kumimoji="1" lang="ru-RU" sz="2400">
                  <a:latin typeface="Times New Roman" pitchFamily="18" charset="0"/>
                </a:endParaRPr>
              </a:p>
            </p:txBody>
          </p:sp>
          <p:sp>
            <p:nvSpPr>
              <p:cNvPr id="44049" name="Arc 17"/>
              <p:cNvSpPr>
                <a:spLocks/>
              </p:cNvSpPr>
              <p:nvPr/>
            </p:nvSpPr>
            <p:spPr bwMode="auto">
              <a:xfrm>
                <a:off x="474" y="2260"/>
                <a:ext cx="125" cy="1154"/>
              </a:xfrm>
              <a:custGeom>
                <a:avLst/>
                <a:gdLst>
                  <a:gd name="G0" fmla="+- 754 0 0"/>
                  <a:gd name="G1" fmla="+- 21600 0 0"/>
                  <a:gd name="G2" fmla="+- 21600 0 0"/>
                  <a:gd name="T0" fmla="*/ 0 w 22354"/>
                  <a:gd name="T1" fmla="*/ 13 h 43200"/>
                  <a:gd name="T2" fmla="*/ 754 w 22354"/>
                  <a:gd name="T3" fmla="*/ 43200 h 43200"/>
                  <a:gd name="T4" fmla="*/ 754 w 22354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354" h="43200" fill="none" extrusionOk="0">
                    <a:moveTo>
                      <a:pt x="0" y="13"/>
                    </a:moveTo>
                    <a:cubicBezTo>
                      <a:pt x="251" y="4"/>
                      <a:pt x="502" y="-1"/>
                      <a:pt x="754" y="0"/>
                    </a:cubicBezTo>
                    <a:cubicBezTo>
                      <a:pt x="12683" y="0"/>
                      <a:pt x="22354" y="9670"/>
                      <a:pt x="22354" y="21600"/>
                    </a:cubicBezTo>
                    <a:cubicBezTo>
                      <a:pt x="22354" y="33529"/>
                      <a:pt x="12683" y="43199"/>
                      <a:pt x="754" y="43200"/>
                    </a:cubicBezTo>
                  </a:path>
                  <a:path w="22354" h="43200" stroke="0" extrusionOk="0">
                    <a:moveTo>
                      <a:pt x="0" y="13"/>
                    </a:moveTo>
                    <a:cubicBezTo>
                      <a:pt x="251" y="4"/>
                      <a:pt x="502" y="-1"/>
                      <a:pt x="754" y="0"/>
                    </a:cubicBezTo>
                    <a:cubicBezTo>
                      <a:pt x="12683" y="0"/>
                      <a:pt x="22354" y="9670"/>
                      <a:pt x="22354" y="21600"/>
                    </a:cubicBezTo>
                    <a:cubicBezTo>
                      <a:pt x="22354" y="33529"/>
                      <a:pt x="12683" y="43199"/>
                      <a:pt x="754" y="43200"/>
                    </a:cubicBezTo>
                    <a:lnTo>
                      <a:pt x="754" y="2160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44050" name="Oval 18"/>
            <p:cNvSpPr>
              <a:spLocks noChangeArrowheads="1"/>
            </p:cNvSpPr>
            <p:nvPr/>
          </p:nvSpPr>
          <p:spPr bwMode="auto">
            <a:xfrm>
              <a:off x="0" y="672"/>
              <a:ext cx="672" cy="62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0" hangingPunct="0">
                <a:spcBef>
                  <a:spcPct val="50000"/>
                </a:spcBef>
                <a:defRPr/>
              </a:pPr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44051" name="Rectangle 19"/>
            <p:cNvSpPr>
              <a:spLocks noChangeArrowheads="1"/>
            </p:cNvSpPr>
            <p:nvPr/>
          </p:nvSpPr>
          <p:spPr bwMode="auto">
            <a:xfrm>
              <a:off x="480" y="0"/>
              <a:ext cx="192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762000" y="1474788"/>
            <a:ext cx="8380413" cy="125412"/>
          </a:xfrm>
          <a:prstGeom prst="rect">
            <a:avLst/>
          </a:prstGeom>
          <a:solidFill>
            <a:schemeClr val="accent2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ru-RU" sz="2400">
              <a:latin typeface="Times New Roman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78" r:id="rId1"/>
    <p:sldLayoutId id="2147484611" r:id="rId2"/>
    <p:sldLayoutId id="2147484612" r:id="rId3"/>
    <p:sldLayoutId id="2147484613" r:id="rId4"/>
    <p:sldLayoutId id="2147484614" r:id="rId5"/>
    <p:sldLayoutId id="2147484615" r:id="rId6"/>
    <p:sldLayoutId id="2147484616" r:id="rId7"/>
    <p:sldLayoutId id="2147484617" r:id="rId8"/>
    <p:sldLayoutId id="2147484618" r:id="rId9"/>
    <p:sldLayoutId id="2147484619" r:id="rId10"/>
    <p:sldLayoutId id="2147484620" r:id="rId11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80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fld id="{16B8EDF3-73AB-4886-9EC2-E37B070B3E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9223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8807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807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9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  <p:sldLayoutId id="2147484631" r:id="rId12"/>
    <p:sldLayoutId id="2147484632" r:id="rId13"/>
  </p:sldLayoutIdLst>
  <p:transition spd="med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1B5AEB31-DAEF-4212-946A-7AE2821F8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911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114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114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9114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9114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9114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9114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114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9114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1024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11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0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</p:sldLayoutIdLst>
  <p:transition spd="med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6DBBE08B-C8C5-423E-B24D-37B45AF2E8A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138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138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43" r:id="rId2"/>
    <p:sldLayoutId id="2147484644" r:id="rId3"/>
    <p:sldLayoutId id="2147484645" r:id="rId4"/>
    <p:sldLayoutId id="2147484646" r:id="rId5"/>
    <p:sldLayoutId id="2147484647" r:id="rId6"/>
    <p:sldLayoutId id="2147484648" r:id="rId7"/>
    <p:sldLayoutId id="2147484649" r:id="rId8"/>
    <p:sldLayoutId id="2147484650" r:id="rId9"/>
    <p:sldLayoutId id="2147484651" r:id="rId10"/>
    <p:sldLayoutId id="2147484652" r:id="rId11"/>
    <p:sldLayoutId id="2147484653" r:id="rId12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4692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14693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69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2489F6D5-6F8E-412E-90A3-53DEB9F7A6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2" r:id="rId1"/>
    <p:sldLayoutId id="2147484654" r:id="rId2"/>
    <p:sldLayoutId id="2147484655" r:id="rId3"/>
    <p:sldLayoutId id="2147484656" r:id="rId4"/>
    <p:sldLayoutId id="2147484657" r:id="rId5"/>
    <p:sldLayoutId id="2147484658" r:id="rId6"/>
    <p:sldLayoutId id="2147484659" r:id="rId7"/>
    <p:sldLayoutId id="2147484660" r:id="rId8"/>
    <p:sldLayoutId id="2147484661" r:id="rId9"/>
    <p:sldLayoutId id="2147484662" r:id="rId10"/>
    <p:sldLayoutId id="2147484663" r:id="rId11"/>
    <p:sldLayoutId id="2147484664" r:id="rId12"/>
    <p:sldLayoutId id="2147484665" r:id="rId13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9C91E3D8-259E-41C2-8F0B-BD08356B8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6199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6200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36201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36202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66" r:id="rId2"/>
    <p:sldLayoutId id="2147484667" r:id="rId3"/>
    <p:sldLayoutId id="2147484668" r:id="rId4"/>
    <p:sldLayoutId id="2147484669" r:id="rId5"/>
    <p:sldLayoutId id="2147484670" r:id="rId6"/>
    <p:sldLayoutId id="2147484671" r:id="rId7"/>
    <p:sldLayoutId id="2147484672" r:id="rId8"/>
    <p:sldLayoutId id="2147484673" r:id="rId9"/>
    <p:sldLayoutId id="2147484674" r:id="rId10"/>
    <p:sldLayoutId id="2147484675" r:id="rId11"/>
    <p:sldLayoutId id="2147484676" r:id="rId12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37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slideLayout" Target="../slideLayouts/slideLayout71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83.xml"/><Relationship Id="rId1" Type="http://schemas.openxmlformats.org/officeDocument/2006/relationships/themeOverride" Target="../theme/themeOverride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3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4FBFF"/>
            </a:gs>
            <a:gs pos="100000">
              <a:srgbClr val="66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2781300"/>
            <a:ext cx="344805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16013" y="333375"/>
            <a:ext cx="7413625" cy="1944688"/>
          </a:xfrm>
        </p:spPr>
        <p:txBody>
          <a:bodyPr/>
          <a:lstStyle/>
          <a:p>
            <a:pPr eaLnBrk="1" hangingPunct="1"/>
            <a:r>
              <a:rPr lang="ru-RU" sz="6000" b="1" smtClean="0">
                <a:solidFill>
                  <a:srgbClr val="CC0099"/>
                </a:solidFill>
                <a:latin typeface="Bookman Old Style" pitchFamily="18" charset="0"/>
              </a:rPr>
              <a:t>АКСИОМЫ</a:t>
            </a:r>
            <a:br>
              <a:rPr lang="ru-RU" sz="6000" b="1" smtClean="0">
                <a:solidFill>
                  <a:srgbClr val="CC0099"/>
                </a:solidFill>
                <a:latin typeface="Bookman Old Style" pitchFamily="18" charset="0"/>
              </a:rPr>
            </a:br>
            <a:r>
              <a:rPr lang="ru-RU" sz="6000" b="1" smtClean="0">
                <a:solidFill>
                  <a:srgbClr val="CC0099"/>
                </a:solidFill>
                <a:latin typeface="Bookman Old Style" pitchFamily="18" charset="0"/>
              </a:rPr>
              <a:t>СТЕРЕОМЕТРИИ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76825" y="2781300"/>
            <a:ext cx="3960813" cy="74295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/>
          <a:lstStyle/>
          <a:p>
            <a:pPr eaLnBrk="1" hangingPunct="1"/>
            <a:r>
              <a:rPr lang="ru-RU" smtClean="0"/>
              <a:t>      </a:t>
            </a:r>
            <a:r>
              <a:rPr lang="ru-RU" b="1" smtClean="0"/>
              <a:t>Геометрия</a:t>
            </a:r>
          </a:p>
          <a:p>
            <a:pPr eaLnBrk="1" hangingPunct="1"/>
            <a:r>
              <a:rPr lang="ru-RU" b="1" smtClean="0"/>
              <a:t>           10 класс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313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8064500" cy="48974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Monotype Corsiva" pitchFamily="66" charset="0"/>
              </a:rPr>
              <a:t>Стереометрия – это раздел геометрии, в котором изучаются фигуры в пространстве.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Monotype Corsiva" pitchFamily="66" charset="0"/>
              </a:rPr>
              <a:t>В стереометрии, также как и в планиметрии, свойства геометрических фигур устанавливаются путём доказательства соответствующих теорем.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latin typeface="Monotype Corsiva" pitchFamily="66" charset="0"/>
              </a:rPr>
              <a:t>При этом отправными являются свойства основных геометрических фигур, сформулированных в виде аксиом. </a:t>
            </a:r>
          </a:p>
        </p:txBody>
      </p:sp>
      <p:pic>
        <p:nvPicPr>
          <p:cNvPr id="6150" name="Picture 6" descr="AG00135_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7450" y="476250"/>
            <a:ext cx="30956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AG00135_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363" y="449263"/>
            <a:ext cx="32400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392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CC3399"/>
                </a:solidFill>
                <a:latin typeface="Monotype Corsiva" pitchFamily="66" charset="0"/>
              </a:rPr>
              <a:t>Аксиомы </a:t>
            </a:r>
            <a:r>
              <a:rPr lang="ru-RU" smtClean="0">
                <a:latin typeface="Monotype Corsiva" pitchFamily="66" charset="0"/>
              </a:rPr>
              <a:t>– это первоначальные факты геометрии, которые принимаются без доказательств и позволяют вывести из них дальнейшие факты этой науки.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mtClean="0"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smtClean="0">
                <a:solidFill>
                  <a:srgbClr val="CC0099"/>
                </a:solidFill>
                <a:latin typeface="Monotype Corsiva" pitchFamily="66" charset="0"/>
              </a:rPr>
              <a:t>«Аксиомы обладают наивысшей степенью общности и представляют начала всего»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mtClean="0">
                <a:latin typeface="Monotype Corsiva" pitchFamily="66" charset="0"/>
              </a:rPr>
              <a:t>                                           </a:t>
            </a:r>
            <a:r>
              <a:rPr lang="ru-RU" sz="2400" b="1" smtClean="0">
                <a:solidFill>
                  <a:srgbClr val="0033CC"/>
                </a:solidFill>
                <a:latin typeface="Comic Sans MS" pitchFamily="66" charset="0"/>
              </a:rPr>
              <a:t>АРИСТОТЕЛЬ</a:t>
            </a:r>
            <a:endParaRPr lang="ru-RU" sz="2400" b="1" smtClean="0">
              <a:solidFill>
                <a:srgbClr val="0033CC"/>
              </a:solidFill>
            </a:endParaRPr>
          </a:p>
        </p:txBody>
      </p:sp>
      <p:pic>
        <p:nvPicPr>
          <p:cNvPr id="23555" name="Picture 4" descr="AG00135_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03350" y="333375"/>
            <a:ext cx="30956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AG00135_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3800" y="333375"/>
            <a:ext cx="32400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196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730885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smtClean="0">
                <a:solidFill>
                  <a:srgbClr val="CC0099"/>
                </a:solidFill>
                <a:latin typeface="Monotype Corsiva" pitchFamily="66" charset="0"/>
              </a:rPr>
              <a:t>«Так называемые аксиомы математики – это те немногие мыслительные определения, которые необходимы в математике в качестве исходного пункта»</a:t>
            </a:r>
          </a:p>
          <a:p>
            <a:pPr eaLnBrk="1" hangingPunct="1">
              <a:buFontTx/>
              <a:buNone/>
            </a:pPr>
            <a:r>
              <a:rPr lang="ru-RU" smtClean="0">
                <a:latin typeface="Monotype Corsiva" pitchFamily="66" charset="0"/>
              </a:rPr>
              <a:t>                                         Ф. Энгельс.</a:t>
            </a:r>
            <a:endParaRPr lang="ru-RU" sz="2400" b="1" smtClean="0">
              <a:solidFill>
                <a:srgbClr val="0033CC"/>
              </a:solidFill>
            </a:endParaRPr>
          </a:p>
          <a:p>
            <a:pPr eaLnBrk="1" hangingPunct="1"/>
            <a:endParaRPr lang="ru-RU" smtClean="0"/>
          </a:p>
        </p:txBody>
      </p:sp>
      <p:pic>
        <p:nvPicPr>
          <p:cNvPr id="24579" name="Picture 4" descr="AG00135_"/>
          <p:cNvPicPr>
            <a:picLocks noGrp="1" noChangeAspect="1" noChangeArrowheads="1" noCrop="1"/>
          </p:cNvPicPr>
          <p:nvPr>
            <p:ph type="title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403350" y="282575"/>
            <a:ext cx="3097213" cy="1079500"/>
          </a:xfrm>
          <a:noFill/>
        </p:spPr>
      </p:pic>
      <p:pic>
        <p:nvPicPr>
          <p:cNvPr id="24580" name="Picture 5" descr="AG00135_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3800" y="242888"/>
            <a:ext cx="35290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50"/>
                            </p:stCondLst>
                            <p:childTnLst>
                              <p:par>
                                <p:cTn id="1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620713"/>
            <a:ext cx="8015288" cy="914400"/>
          </a:xfrm>
        </p:spPr>
        <p:txBody>
          <a:bodyPr/>
          <a:lstStyle/>
          <a:p>
            <a:pPr eaLnBrk="1" hangingPunct="1"/>
            <a:r>
              <a:rPr lang="ru-RU" sz="3400" b="1" i="1" smtClean="0">
                <a:solidFill>
                  <a:srgbClr val="FF6600"/>
                </a:solidFill>
                <a:latin typeface="Centaur" pitchFamily="18" charset="0"/>
              </a:rPr>
              <a:t>     </a:t>
            </a:r>
            <a:r>
              <a:rPr lang="ru-RU" sz="3600" b="1" i="1" smtClean="0">
                <a:solidFill>
                  <a:srgbClr val="FF0000"/>
                </a:solidFill>
                <a:latin typeface="Centaur" pitchFamily="18" charset="0"/>
              </a:rPr>
              <a:t>Основные фигуры в</a:t>
            </a:r>
            <a:br>
              <a:rPr lang="ru-RU" sz="3600" b="1" i="1" smtClean="0">
                <a:solidFill>
                  <a:srgbClr val="FF0000"/>
                </a:solidFill>
                <a:latin typeface="Centaur" pitchFamily="18" charset="0"/>
              </a:rPr>
            </a:br>
            <a:r>
              <a:rPr lang="ru-RU" sz="3600" b="1" i="1" smtClean="0">
                <a:solidFill>
                  <a:srgbClr val="FF0000"/>
                </a:solidFill>
                <a:latin typeface="Centaur" pitchFamily="18" charset="0"/>
              </a:rPr>
              <a:t>                    пространстве</a:t>
            </a: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2276475"/>
            <a:ext cx="1871663" cy="72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</a:t>
            </a:r>
            <a:r>
              <a:rPr lang="ru-RU" sz="4000" b="1" i="1" smtClean="0">
                <a:solidFill>
                  <a:srgbClr val="CC3300"/>
                </a:solidFill>
                <a:latin typeface="Monotype Corsiva" pitchFamily="66" charset="0"/>
              </a:rPr>
              <a:t>Точка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5292725" y="3716338"/>
            <a:ext cx="3097213" cy="1295400"/>
          </a:xfrm>
          <a:prstGeom prst="parallelogram">
            <a:avLst>
              <a:gd name="adj" fmla="val 59773"/>
            </a:avLst>
          </a:prstGeom>
          <a:solidFill>
            <a:srgbClr val="99CCFF"/>
          </a:solidFill>
          <a:ln w="127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1187450" y="3860800"/>
            <a:ext cx="215900" cy="215900"/>
          </a:xfrm>
          <a:prstGeom prst="flowChartConnector">
            <a:avLst/>
          </a:prstGeom>
          <a:solidFill>
            <a:srgbClr val="0000FF"/>
          </a:solidFill>
          <a:ln w="12700">
            <a:solidFill>
              <a:srgbClr val="CCFF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V="1">
            <a:off x="2411413" y="3500438"/>
            <a:ext cx="2447925" cy="16573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2843213" y="2276475"/>
            <a:ext cx="18732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i="1" kern="0" dirty="0">
                <a:solidFill>
                  <a:srgbClr val="CC3300"/>
                </a:solidFill>
                <a:latin typeface="Monotype Corsiva" pitchFamily="66" charset="0"/>
              </a:rPr>
              <a:t>Прямая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5867400" y="2276475"/>
            <a:ext cx="266541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i="1" kern="0" dirty="0">
                <a:solidFill>
                  <a:srgbClr val="CC3300"/>
                </a:solidFill>
                <a:latin typeface="Monotype Corsiva" pitchFamily="66" charset="0"/>
              </a:rPr>
              <a:t>Плоскость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055" grpId="0" animBg="1"/>
      <p:bldP spid="2057" grpId="0" animBg="1"/>
      <p:bldP spid="20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4813"/>
            <a:ext cx="8353425" cy="59769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</a:t>
            </a:r>
            <a:r>
              <a:rPr lang="ru-RU" sz="3200" b="1" i="1" dirty="0" smtClean="0">
                <a:solidFill>
                  <a:srgbClr val="0000CC"/>
                </a:solidFill>
                <a:latin typeface="Bauhaus 93" pitchFamily="82" charset="0"/>
              </a:rPr>
              <a:t>Изображать плоскость мы будем в виде параллелограмма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0000CC"/>
                </a:solidFill>
                <a:latin typeface="Bauhaus 93" pitchFamily="82" charset="0"/>
              </a:rPr>
              <a:t>    или в виде произвольной области.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200" i="1" dirty="0" smtClean="0">
              <a:solidFill>
                <a:srgbClr val="0000CC"/>
              </a:solidFill>
              <a:latin typeface="Bauhaus 93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200" i="1" dirty="0" smtClean="0">
              <a:latin typeface="Bauhaus 93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200" i="1" dirty="0" smtClean="0">
              <a:latin typeface="Bauhaus 93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200" i="1" dirty="0" smtClean="0">
              <a:latin typeface="Bauhaus 93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200" i="1" dirty="0" smtClean="0">
                <a:latin typeface="Bauhaus 93" pitchFamily="82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200" i="1" dirty="0" smtClean="0">
              <a:latin typeface="Bauhaus 93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200" i="1" dirty="0" smtClean="0">
              <a:latin typeface="Bauhaus 93" pitchFamily="8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0000CC"/>
                </a:solidFill>
                <a:latin typeface="Bauhaus 93" pitchFamily="82" charset="0"/>
              </a:rPr>
              <a:t>Плоскость, как и прямая, бесконечна. На рисунке мы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0000CC"/>
                </a:solidFill>
                <a:latin typeface="Bauhaus 93" pitchFamily="82" charset="0"/>
              </a:rPr>
              <a:t>изображаем только часть плоскости, но представляем её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0000CC"/>
                </a:solidFill>
                <a:latin typeface="Bauhaus 93" pitchFamily="82" charset="0"/>
              </a:rPr>
              <a:t>неограниченно продолженной во все стороны.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 dirty="0" smtClean="0">
                <a:solidFill>
                  <a:srgbClr val="0000CC"/>
                </a:solidFill>
                <a:latin typeface="Bauhaus 93" pitchFamily="82" charset="0"/>
              </a:rPr>
              <a:t>Плоскости обозначают греческими буквами</a:t>
            </a:r>
            <a:r>
              <a:rPr lang="ru-RU" sz="3200" b="1" i="1" dirty="0" smtClean="0">
                <a:latin typeface="Bauhaus 93" pitchFamily="82" charset="0"/>
              </a:rPr>
              <a:t>  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611188" y="2349500"/>
            <a:ext cx="3240087" cy="1223963"/>
          </a:xfrm>
          <a:prstGeom prst="parallelogram">
            <a:avLst>
              <a:gd name="adj" fmla="val 66180"/>
            </a:avLst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Arial" charset="0"/>
            </a:endParaRPr>
          </a:p>
        </p:txBody>
      </p:sp>
      <p:sp>
        <p:nvSpPr>
          <p:cNvPr id="7184" name="Freeform 16"/>
          <p:cNvSpPr>
            <a:spLocks/>
          </p:cNvSpPr>
          <p:nvPr/>
        </p:nvSpPr>
        <p:spPr bwMode="auto">
          <a:xfrm>
            <a:off x="4932363" y="2276475"/>
            <a:ext cx="2879725" cy="1368425"/>
          </a:xfrm>
          <a:custGeom>
            <a:avLst/>
            <a:gdLst>
              <a:gd name="T0" fmla="*/ 2147483647 w 1731"/>
              <a:gd name="T1" fmla="*/ 2147483647 h 981"/>
              <a:gd name="T2" fmla="*/ 2147483647 w 1731"/>
              <a:gd name="T3" fmla="*/ 2147483647 h 981"/>
              <a:gd name="T4" fmla="*/ 2147483647 w 1731"/>
              <a:gd name="T5" fmla="*/ 2147483647 h 981"/>
              <a:gd name="T6" fmla="*/ 2147483647 w 1731"/>
              <a:gd name="T7" fmla="*/ 2147483647 h 981"/>
              <a:gd name="T8" fmla="*/ 2147483647 w 1731"/>
              <a:gd name="T9" fmla="*/ 2147483647 h 981"/>
              <a:gd name="T10" fmla="*/ 2147483647 w 1731"/>
              <a:gd name="T11" fmla="*/ 2147483647 h 981"/>
              <a:gd name="T12" fmla="*/ 2147483647 w 1731"/>
              <a:gd name="T13" fmla="*/ 2147483647 h 981"/>
              <a:gd name="T14" fmla="*/ 0 w 1731"/>
              <a:gd name="T15" fmla="*/ 2147483647 h 981"/>
              <a:gd name="T16" fmla="*/ 2147483647 w 1731"/>
              <a:gd name="T17" fmla="*/ 2147483647 h 981"/>
              <a:gd name="T18" fmla="*/ 2147483647 w 1731"/>
              <a:gd name="T19" fmla="*/ 2147483647 h 981"/>
              <a:gd name="T20" fmla="*/ 2147483647 w 1731"/>
              <a:gd name="T21" fmla="*/ 2147483647 h 981"/>
              <a:gd name="T22" fmla="*/ 2147483647 w 1731"/>
              <a:gd name="T23" fmla="*/ 2147483647 h 981"/>
              <a:gd name="T24" fmla="*/ 2147483647 w 1731"/>
              <a:gd name="T25" fmla="*/ 2147483647 h 981"/>
              <a:gd name="T26" fmla="*/ 2147483647 w 1731"/>
              <a:gd name="T27" fmla="*/ 2147483647 h 981"/>
              <a:gd name="T28" fmla="*/ 2147483647 w 1731"/>
              <a:gd name="T29" fmla="*/ 2147483647 h 981"/>
              <a:gd name="T30" fmla="*/ 2147483647 w 1731"/>
              <a:gd name="T31" fmla="*/ 2147483647 h 981"/>
              <a:gd name="T32" fmla="*/ 2147483647 w 1731"/>
              <a:gd name="T33" fmla="*/ 2147483647 h 981"/>
              <a:gd name="T34" fmla="*/ 2147483647 w 1731"/>
              <a:gd name="T35" fmla="*/ 2147483647 h 981"/>
              <a:gd name="T36" fmla="*/ 2147483647 w 1731"/>
              <a:gd name="T37" fmla="*/ 2147483647 h 981"/>
              <a:gd name="T38" fmla="*/ 2147483647 w 1731"/>
              <a:gd name="T39" fmla="*/ 2147483647 h 981"/>
              <a:gd name="T40" fmla="*/ 2147483647 w 1731"/>
              <a:gd name="T41" fmla="*/ 2147483647 h 981"/>
              <a:gd name="T42" fmla="*/ 2147483647 w 1731"/>
              <a:gd name="T43" fmla="*/ 2147483647 h 981"/>
              <a:gd name="T44" fmla="*/ 2147483647 w 1731"/>
              <a:gd name="T45" fmla="*/ 2147483647 h 981"/>
              <a:gd name="T46" fmla="*/ 2147483647 w 1731"/>
              <a:gd name="T47" fmla="*/ 2147483647 h 981"/>
              <a:gd name="T48" fmla="*/ 2147483647 w 1731"/>
              <a:gd name="T49" fmla="*/ 2147483647 h 981"/>
              <a:gd name="T50" fmla="*/ 2147483647 w 1731"/>
              <a:gd name="T51" fmla="*/ 2147483647 h 981"/>
              <a:gd name="T52" fmla="*/ 2147483647 w 1731"/>
              <a:gd name="T53" fmla="*/ 2147483647 h 981"/>
              <a:gd name="T54" fmla="*/ 2147483647 w 1731"/>
              <a:gd name="T55" fmla="*/ 2147483647 h 981"/>
              <a:gd name="T56" fmla="*/ 2147483647 w 1731"/>
              <a:gd name="T57" fmla="*/ 2147483647 h 981"/>
              <a:gd name="T58" fmla="*/ 2147483647 w 1731"/>
              <a:gd name="T59" fmla="*/ 2147483647 h 981"/>
              <a:gd name="T60" fmla="*/ 2147483647 w 1731"/>
              <a:gd name="T61" fmla="*/ 2147483647 h 981"/>
              <a:gd name="T62" fmla="*/ 2147483647 w 1731"/>
              <a:gd name="T63" fmla="*/ 2147483647 h 981"/>
              <a:gd name="T64" fmla="*/ 2147483647 w 1731"/>
              <a:gd name="T65" fmla="*/ 2147483647 h 981"/>
              <a:gd name="T66" fmla="*/ 2147483647 w 1731"/>
              <a:gd name="T67" fmla="*/ 2147483647 h 981"/>
              <a:gd name="T68" fmla="*/ 2147483647 w 1731"/>
              <a:gd name="T69" fmla="*/ 2147483647 h 981"/>
              <a:gd name="T70" fmla="*/ 2147483647 w 1731"/>
              <a:gd name="T71" fmla="*/ 2147483647 h 98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731"/>
              <a:gd name="T109" fmla="*/ 0 h 981"/>
              <a:gd name="T110" fmla="*/ 1731 w 1731"/>
              <a:gd name="T111" fmla="*/ 981 h 98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731" h="981">
                <a:moveTo>
                  <a:pt x="338" y="776"/>
                </a:moveTo>
                <a:cubicBezTo>
                  <a:pt x="290" y="793"/>
                  <a:pt x="238" y="779"/>
                  <a:pt x="189" y="770"/>
                </a:cubicBezTo>
                <a:cubicBezTo>
                  <a:pt x="182" y="765"/>
                  <a:pt x="176" y="760"/>
                  <a:pt x="169" y="756"/>
                </a:cubicBezTo>
                <a:cubicBezTo>
                  <a:pt x="163" y="753"/>
                  <a:pt x="155" y="753"/>
                  <a:pt x="149" y="749"/>
                </a:cubicBezTo>
                <a:cubicBezTo>
                  <a:pt x="124" y="733"/>
                  <a:pt x="113" y="705"/>
                  <a:pt x="88" y="688"/>
                </a:cubicBezTo>
                <a:cubicBezTo>
                  <a:pt x="75" y="655"/>
                  <a:pt x="53" y="639"/>
                  <a:pt x="40" y="607"/>
                </a:cubicBezTo>
                <a:cubicBezTo>
                  <a:pt x="33" y="589"/>
                  <a:pt x="20" y="553"/>
                  <a:pt x="20" y="553"/>
                </a:cubicBezTo>
                <a:cubicBezTo>
                  <a:pt x="15" y="511"/>
                  <a:pt x="0" y="381"/>
                  <a:pt x="0" y="363"/>
                </a:cubicBezTo>
                <a:cubicBezTo>
                  <a:pt x="0" y="311"/>
                  <a:pt x="7" y="259"/>
                  <a:pt x="13" y="207"/>
                </a:cubicBezTo>
                <a:cubicBezTo>
                  <a:pt x="22" y="129"/>
                  <a:pt x="195" y="101"/>
                  <a:pt x="257" y="92"/>
                </a:cubicBezTo>
                <a:cubicBezTo>
                  <a:pt x="342" y="57"/>
                  <a:pt x="458" y="71"/>
                  <a:pt x="555" y="58"/>
                </a:cubicBezTo>
                <a:cubicBezTo>
                  <a:pt x="635" y="36"/>
                  <a:pt x="717" y="43"/>
                  <a:pt x="799" y="31"/>
                </a:cubicBezTo>
                <a:cubicBezTo>
                  <a:pt x="875" y="0"/>
                  <a:pt x="936" y="13"/>
                  <a:pt x="1023" y="17"/>
                </a:cubicBezTo>
                <a:cubicBezTo>
                  <a:pt x="1073" y="32"/>
                  <a:pt x="1122" y="45"/>
                  <a:pt x="1172" y="58"/>
                </a:cubicBezTo>
                <a:cubicBezTo>
                  <a:pt x="1195" y="74"/>
                  <a:pt x="1215" y="75"/>
                  <a:pt x="1240" y="85"/>
                </a:cubicBezTo>
                <a:cubicBezTo>
                  <a:pt x="1284" y="102"/>
                  <a:pt x="1330" y="129"/>
                  <a:pt x="1375" y="139"/>
                </a:cubicBezTo>
                <a:cubicBezTo>
                  <a:pt x="1398" y="173"/>
                  <a:pt x="1414" y="163"/>
                  <a:pt x="1450" y="173"/>
                </a:cubicBezTo>
                <a:cubicBezTo>
                  <a:pt x="1475" y="192"/>
                  <a:pt x="1488" y="197"/>
                  <a:pt x="1517" y="207"/>
                </a:cubicBezTo>
                <a:cubicBezTo>
                  <a:pt x="1519" y="214"/>
                  <a:pt x="1519" y="223"/>
                  <a:pt x="1524" y="228"/>
                </a:cubicBezTo>
                <a:cubicBezTo>
                  <a:pt x="1529" y="233"/>
                  <a:pt x="1538" y="231"/>
                  <a:pt x="1545" y="234"/>
                </a:cubicBezTo>
                <a:cubicBezTo>
                  <a:pt x="1579" y="251"/>
                  <a:pt x="1584" y="272"/>
                  <a:pt x="1626" y="289"/>
                </a:cubicBezTo>
                <a:cubicBezTo>
                  <a:pt x="1648" y="311"/>
                  <a:pt x="1669" y="317"/>
                  <a:pt x="1694" y="336"/>
                </a:cubicBezTo>
                <a:cubicBezTo>
                  <a:pt x="1703" y="380"/>
                  <a:pt x="1717" y="421"/>
                  <a:pt x="1728" y="465"/>
                </a:cubicBezTo>
                <a:cubicBezTo>
                  <a:pt x="1722" y="596"/>
                  <a:pt x="1731" y="578"/>
                  <a:pt x="1714" y="654"/>
                </a:cubicBezTo>
                <a:cubicBezTo>
                  <a:pt x="1708" y="679"/>
                  <a:pt x="1680" y="722"/>
                  <a:pt x="1680" y="722"/>
                </a:cubicBezTo>
                <a:cubicBezTo>
                  <a:pt x="1670" y="751"/>
                  <a:pt x="1614" y="817"/>
                  <a:pt x="1585" y="831"/>
                </a:cubicBezTo>
                <a:cubicBezTo>
                  <a:pt x="1575" y="836"/>
                  <a:pt x="1562" y="835"/>
                  <a:pt x="1551" y="837"/>
                </a:cubicBezTo>
                <a:cubicBezTo>
                  <a:pt x="1526" y="856"/>
                  <a:pt x="1513" y="862"/>
                  <a:pt x="1484" y="871"/>
                </a:cubicBezTo>
                <a:cubicBezTo>
                  <a:pt x="1432" y="905"/>
                  <a:pt x="1382" y="921"/>
                  <a:pt x="1321" y="932"/>
                </a:cubicBezTo>
                <a:cubicBezTo>
                  <a:pt x="1274" y="981"/>
                  <a:pt x="1175" y="973"/>
                  <a:pt x="1111" y="980"/>
                </a:cubicBezTo>
                <a:cubicBezTo>
                  <a:pt x="1037" y="976"/>
                  <a:pt x="965" y="977"/>
                  <a:pt x="894" y="959"/>
                </a:cubicBezTo>
                <a:cubicBezTo>
                  <a:pt x="866" y="931"/>
                  <a:pt x="798" y="906"/>
                  <a:pt x="759" y="898"/>
                </a:cubicBezTo>
                <a:cubicBezTo>
                  <a:pt x="709" y="868"/>
                  <a:pt x="666" y="841"/>
                  <a:pt x="609" y="831"/>
                </a:cubicBezTo>
                <a:cubicBezTo>
                  <a:pt x="561" y="798"/>
                  <a:pt x="479" y="803"/>
                  <a:pt x="420" y="797"/>
                </a:cubicBezTo>
                <a:cubicBezTo>
                  <a:pt x="397" y="789"/>
                  <a:pt x="376" y="774"/>
                  <a:pt x="352" y="770"/>
                </a:cubicBezTo>
                <a:cubicBezTo>
                  <a:pt x="347" y="769"/>
                  <a:pt x="343" y="774"/>
                  <a:pt x="338" y="776"/>
                </a:cubicBezTo>
                <a:close/>
              </a:path>
            </a:pathLst>
          </a:custGeom>
          <a:solidFill>
            <a:srgbClr val="00FF00">
              <a:alpha val="45097"/>
            </a:srgbClr>
          </a:solidFill>
          <a:ln w="12700">
            <a:solidFill>
              <a:srgbClr val="3399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3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5" name="Object 17"/>
          <p:cNvGraphicFramePr>
            <a:graphicFrameLocks noChangeAspect="1"/>
          </p:cNvGraphicFramePr>
          <p:nvPr/>
        </p:nvGraphicFramePr>
        <p:xfrm>
          <a:off x="6516688" y="5732463"/>
          <a:ext cx="1152525" cy="384175"/>
        </p:xfrm>
        <a:graphic>
          <a:graphicData uri="http://schemas.openxmlformats.org/presentationml/2006/ole">
            <p:oleObj spid="_x0000_s1026" name="Формула" r:id="rId3" imgW="596880" imgH="203040" progId="Equation.3">
              <p:embed/>
            </p:oleObj>
          </a:graphicData>
        </a:graphic>
      </p:graphicFrame>
      <p:sp>
        <p:nvSpPr>
          <p:cNvPr id="103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35" name="Rectangle 22"/>
          <p:cNvSpPr>
            <a:spLocks noChangeArrowheads="1"/>
          </p:cNvSpPr>
          <p:nvPr/>
        </p:nvSpPr>
        <p:spPr bwMode="auto">
          <a:xfrm>
            <a:off x="250825" y="328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89" name="Object 21"/>
          <p:cNvGraphicFramePr>
            <a:graphicFrameLocks noChangeAspect="1"/>
          </p:cNvGraphicFramePr>
          <p:nvPr/>
        </p:nvGraphicFramePr>
        <p:xfrm>
          <a:off x="7164388" y="3068638"/>
          <a:ext cx="327025" cy="342900"/>
        </p:xfrm>
        <a:graphic>
          <a:graphicData uri="http://schemas.openxmlformats.org/presentationml/2006/ole">
            <p:oleObj spid="_x0000_s1027" name="Формула" r:id="rId4" imgW="152268" imgH="203024" progId="Equation.3">
              <p:embed/>
            </p:oleObj>
          </a:graphicData>
        </a:graphic>
      </p:graphicFrame>
      <p:graphicFrame>
        <p:nvGraphicFramePr>
          <p:cNvPr id="7191" name="Object 23"/>
          <p:cNvGraphicFramePr>
            <a:graphicFrameLocks noChangeAspect="1"/>
          </p:cNvGraphicFramePr>
          <p:nvPr/>
        </p:nvGraphicFramePr>
        <p:xfrm>
          <a:off x="2700338" y="3213100"/>
          <a:ext cx="287337" cy="268288"/>
        </p:xfrm>
        <a:graphic>
          <a:graphicData uri="http://schemas.openxmlformats.org/presentationml/2006/ole">
            <p:oleObj spid="_x0000_s1028" name="Формула" r:id="rId5" imgW="152334" imgH="139639" progId="Equation.3">
              <p:embed/>
            </p:oleObj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6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6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00"/>
                            </p:stCondLst>
                            <p:childTnLst>
                              <p:par>
                                <p:cTn id="38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25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2[1]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76250"/>
            <a:ext cx="3095625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1413" y="620713"/>
            <a:ext cx="6275387" cy="5505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smtClean="0">
                <a:latin typeface="Monotype Corsiva" pitchFamily="66" charset="0"/>
              </a:rPr>
              <a:t>    </a:t>
            </a:r>
            <a:r>
              <a:rPr lang="ru-RU" sz="3600" smtClean="0">
                <a:solidFill>
                  <a:srgbClr val="CC0000"/>
                </a:solidFill>
                <a:latin typeface="Monotype Corsiva" pitchFamily="66" charset="0"/>
              </a:rPr>
              <a:t>Введение нового геометрического образа (плоскости) заставляет расширить известную нам в планиметрии систему аксиом. Поэтому вводится группа аксиом  С, которая выражает основные свойства плоскости в пространстве. Эта группа состоит из трёх аксиом.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Monotype Corsiva" pitchFamily="66" charset="0"/>
              </a:rPr>
              <a:t>            </a:t>
            </a:r>
            <a:r>
              <a:rPr lang="ru-RU" sz="6000" b="1" smtClean="0">
                <a:solidFill>
                  <a:srgbClr val="0000FF"/>
                </a:solidFill>
                <a:latin typeface="Monotype Corsiva" pitchFamily="66" charset="0"/>
              </a:rPr>
              <a:t>Аксиомы группы С.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628775"/>
            <a:ext cx="8075613" cy="478155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700" b="1" smtClean="0">
              <a:solidFill>
                <a:srgbClr val="0000FF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700" b="1" smtClean="0">
                <a:solidFill>
                  <a:srgbClr val="0000FF"/>
                </a:solidFill>
              </a:rPr>
              <a:t>С</a:t>
            </a:r>
            <a:r>
              <a:rPr lang="ru-RU" sz="2700" b="1" baseline="-25000" smtClean="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ru-RU" sz="2700" b="1" smtClean="0">
                <a:solidFill>
                  <a:srgbClr val="0000FF"/>
                </a:solidFill>
                <a:latin typeface="Times New Roman" pitchFamily="18" charset="0"/>
              </a:rPr>
              <a:t>:</a:t>
            </a:r>
            <a:r>
              <a:rPr lang="ru-RU" sz="2700" b="1" smtClean="0">
                <a:latin typeface="Times New Roman" pitchFamily="18" charset="0"/>
              </a:rPr>
              <a:t> </a:t>
            </a:r>
            <a:r>
              <a:rPr lang="ru-RU" sz="3200" b="1" i="1" smtClean="0">
                <a:solidFill>
                  <a:srgbClr val="A50021"/>
                </a:solidFill>
                <a:latin typeface="Tempus Sans ITC" pitchFamily="82" charset="0"/>
              </a:rPr>
              <a:t>Какова бы ни была плоскость, существуют точки,  принадлежащие этой плоскости, и точки, не принадлежащие ей.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1835150" y="4221163"/>
            <a:ext cx="4608513" cy="1368425"/>
          </a:xfrm>
          <a:prstGeom prst="parallelogram">
            <a:avLst>
              <a:gd name="adj" fmla="val 84194"/>
            </a:avLst>
          </a:prstGeom>
          <a:solidFill>
            <a:srgbClr val="FFDDFF"/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Arial" charset="0"/>
              </a:rPr>
              <a:t> </a:t>
            </a: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2320925" y="5013325"/>
          <a:ext cx="334963" cy="296863"/>
        </p:xfrm>
        <a:graphic>
          <a:graphicData uri="http://schemas.openxmlformats.org/presentationml/2006/ole">
            <p:oleObj spid="_x0000_s2050" name="Формула" r:id="rId3" imgW="152334" imgH="139639" progId="Equation.3">
              <p:embed/>
            </p:oleObj>
          </a:graphicData>
        </a:graphic>
      </p:graphicFrame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3635375" y="4581525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5148263" y="4581525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7092950" y="5300663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8" name="Oval 12"/>
          <p:cNvSpPr>
            <a:spLocks noChangeArrowheads="1"/>
          </p:cNvSpPr>
          <p:nvPr/>
        </p:nvSpPr>
        <p:spPr bwMode="auto">
          <a:xfrm>
            <a:off x="1692275" y="4581525"/>
            <a:ext cx="144463" cy="14287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3995738" y="5876925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3132138" y="4365625"/>
            <a:ext cx="476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Arial" charset="0"/>
              </a:rPr>
              <a:t>А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7412038" y="4986338"/>
            <a:ext cx="466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>
                <a:latin typeface="Arial" charset="0"/>
              </a:rPr>
              <a:t>К</a:t>
            </a:r>
            <a:r>
              <a:rPr lang="ru-RU">
                <a:latin typeface="Arial" charset="0"/>
              </a:rPr>
              <a:t> </a:t>
            </a:r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1116013" y="434181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latin typeface="Arial" charset="0"/>
              </a:rPr>
              <a:t>D</a:t>
            </a:r>
            <a:endParaRPr lang="ru-RU" sz="2800" b="1" i="1">
              <a:latin typeface="Arial" charset="0"/>
            </a:endParaRPr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4211638" y="5565775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latin typeface="Arial" charset="0"/>
              </a:rPr>
              <a:t>B</a:t>
            </a:r>
          </a:p>
        </p:txBody>
      </p:sp>
      <p:sp>
        <p:nvSpPr>
          <p:cNvPr id="2064" name="Rectangle 22"/>
          <p:cNvSpPr>
            <a:spLocks noChangeArrowheads="1"/>
          </p:cNvSpPr>
          <p:nvPr/>
        </p:nvSpPr>
        <p:spPr bwMode="auto">
          <a:xfrm>
            <a:off x="5364163" y="4292600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</a:rPr>
              <a:t>С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9222" grpId="0" animBg="1"/>
      <p:bldP spid="9225" grpId="0" animBg="1"/>
      <p:bldP spid="9226" grpId="0" animBg="1"/>
      <p:bldP spid="9227" grpId="0" animBg="1"/>
      <p:bldP spid="9228" grpId="0" animBg="1"/>
      <p:bldP spid="92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AutoShape 8"/>
          <p:cNvSpPr>
            <a:spLocks noChangeArrowheads="1"/>
          </p:cNvSpPr>
          <p:nvPr/>
        </p:nvSpPr>
        <p:spPr bwMode="auto">
          <a:xfrm rot="1533243">
            <a:off x="3068638" y="4605338"/>
            <a:ext cx="2376487" cy="1368425"/>
          </a:xfrm>
          <a:prstGeom prst="parallelogram">
            <a:avLst>
              <a:gd name="adj" fmla="val 43416"/>
            </a:avLst>
          </a:prstGeom>
          <a:solidFill>
            <a:srgbClr val="E1E1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Monotype Corsiva" pitchFamily="66" charset="0"/>
              </a:rPr>
              <a:t>               </a:t>
            </a:r>
            <a:r>
              <a:rPr lang="ru-RU" sz="6000" b="1" smtClean="0">
                <a:solidFill>
                  <a:srgbClr val="FF0000"/>
                </a:solidFill>
                <a:latin typeface="Monotype Corsiva" pitchFamily="66" charset="0"/>
              </a:rPr>
              <a:t>Аксиомы группы С.</a:t>
            </a:r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844675"/>
            <a:ext cx="8388350" cy="47529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4100" b="1" smtClean="0"/>
              <a:t> </a:t>
            </a:r>
            <a:r>
              <a:rPr lang="ru-RU" sz="3200" b="1" smtClean="0">
                <a:solidFill>
                  <a:srgbClr val="006666"/>
                </a:solidFill>
              </a:rPr>
              <a:t>С</a:t>
            </a:r>
            <a:r>
              <a:rPr lang="ru-RU" sz="3200" b="1" baseline="-25000" smtClean="0">
                <a:solidFill>
                  <a:srgbClr val="006666"/>
                </a:solidFill>
                <a:latin typeface="Times New Roman" pitchFamily="18" charset="0"/>
              </a:rPr>
              <a:t>2</a:t>
            </a:r>
            <a:r>
              <a:rPr lang="ru-RU" sz="2700" b="1" smtClean="0">
                <a:solidFill>
                  <a:srgbClr val="006666"/>
                </a:solidFill>
                <a:latin typeface="Times New Roman" pitchFamily="18" charset="0"/>
              </a:rPr>
              <a:t>:</a:t>
            </a:r>
            <a:r>
              <a:rPr lang="ru-RU" sz="2700" b="1" smtClean="0">
                <a:latin typeface="Times New Roman" pitchFamily="18" charset="0"/>
              </a:rPr>
              <a:t> </a:t>
            </a:r>
            <a:r>
              <a:rPr lang="ru-RU" sz="2700" b="1" i="1" smtClean="0">
                <a:solidFill>
                  <a:srgbClr val="0033CC"/>
                </a:solidFill>
                <a:latin typeface="Times New Roman" pitchFamily="18" charset="0"/>
              </a:rPr>
              <a:t>Если две различные плоскости имеют общую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b="1" i="1" smtClean="0">
                <a:solidFill>
                  <a:srgbClr val="0033CC"/>
                </a:solidFill>
                <a:latin typeface="Times New Roman" pitchFamily="18" charset="0"/>
              </a:rPr>
              <a:t>        точку, то они пересекаются по прямой,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b="1" i="1" smtClean="0">
                <a:solidFill>
                  <a:srgbClr val="0033CC"/>
                </a:solidFill>
                <a:latin typeface="Times New Roman" pitchFamily="18" charset="0"/>
              </a:rPr>
              <a:t>        проходящей через эту точку.</a:t>
            </a: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1763713" y="4508500"/>
            <a:ext cx="5040312" cy="1152525"/>
          </a:xfrm>
          <a:prstGeom prst="parallelogram">
            <a:avLst>
              <a:gd name="adj" fmla="val 109332"/>
            </a:avLst>
          </a:prstGeom>
          <a:solidFill>
            <a:srgbClr val="CCECFF"/>
          </a:solidFill>
          <a:ln w="158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Arial" charset="0"/>
            </a:endParaRP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19050507" flipH="1">
            <a:off x="2132013" y="3852863"/>
            <a:ext cx="2247900" cy="1662112"/>
          </a:xfrm>
          <a:prstGeom prst="parallelogram">
            <a:avLst>
              <a:gd name="adj" fmla="val 36910"/>
            </a:avLst>
          </a:prstGeom>
          <a:solidFill>
            <a:srgbClr val="E1E1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V="1">
            <a:off x="3419475" y="4508500"/>
            <a:ext cx="1223963" cy="1152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>
            <a:off x="3563938" y="5373688"/>
            <a:ext cx="144462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2302" name="Object 14"/>
          <p:cNvGraphicFramePr>
            <a:graphicFrameLocks noChangeAspect="1"/>
          </p:cNvGraphicFramePr>
          <p:nvPr>
            <p:ph sz="quarter" idx="3"/>
          </p:nvPr>
        </p:nvGraphicFramePr>
        <p:xfrm>
          <a:off x="5238750" y="5076825"/>
          <a:ext cx="293688" cy="374650"/>
        </p:xfrm>
        <a:graphic>
          <a:graphicData uri="http://schemas.openxmlformats.org/presentationml/2006/ole">
            <p:oleObj spid="_x0000_s3074" name="Формула" r:id="rId3" imgW="152280" imgH="203040" progId="Equation.3">
              <p:embed/>
            </p:oleObj>
          </a:graphicData>
        </a:graphic>
      </p:graphicFrame>
      <p:graphicFrame>
        <p:nvGraphicFramePr>
          <p:cNvPr id="12300" name="Object 12"/>
          <p:cNvGraphicFramePr>
            <a:graphicFrameLocks noChangeAspect="1"/>
          </p:cNvGraphicFramePr>
          <p:nvPr>
            <p:ph sz="quarter" idx="2"/>
          </p:nvPr>
        </p:nvGraphicFramePr>
        <p:xfrm>
          <a:off x="2814638" y="3919538"/>
          <a:ext cx="334962" cy="295275"/>
        </p:xfrm>
        <a:graphic>
          <a:graphicData uri="http://schemas.openxmlformats.org/presentationml/2006/ole">
            <p:oleObj spid="_x0000_s3075" name="Формула" r:id="rId4" imgW="152280" imgH="139680" progId="Equation.3">
              <p:embed/>
            </p:oleObj>
          </a:graphicData>
        </a:graphic>
      </p:graphicFrame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3276600" y="4797425"/>
            <a:ext cx="288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Arial" charset="0"/>
              </a:rPr>
              <a:t>С</a:t>
            </a: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4500563" y="4508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Arial" charset="0"/>
              </a:rPr>
              <a:t>с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00"/>
                            </p:stCondLst>
                            <p:childTnLst>
                              <p:par>
                                <p:cTn id="2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800"/>
                            </p:stCondLst>
                            <p:childTnLst>
                              <p:par>
                                <p:cTn id="28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 animBg="1"/>
      <p:bldP spid="3078" grpId="0"/>
      <p:bldP spid="12292" grpId="0" animBg="1"/>
      <p:bldP spid="12293" grpId="0" animBg="1"/>
      <p:bldP spid="12297" grpId="0" animBg="1"/>
      <p:bldP spid="12298" grpId="0" animBg="1"/>
      <p:bldP spid="123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300" b="1" smtClean="0">
                <a:latin typeface="Monotype Corsiva" pitchFamily="66" charset="0"/>
              </a:rPr>
              <a:t>       </a:t>
            </a:r>
            <a:r>
              <a:rPr lang="ru-RU" sz="6000" b="1" smtClean="0">
                <a:solidFill>
                  <a:srgbClr val="CC0099"/>
                </a:solidFill>
                <a:latin typeface="Monotype Corsiva" pitchFamily="66" charset="0"/>
              </a:rPr>
              <a:t>Аксиомы группы С.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844675"/>
            <a:ext cx="8280400" cy="43211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600" b="1" smtClean="0">
                <a:solidFill>
                  <a:srgbClr val="000099"/>
                </a:solidFill>
              </a:rPr>
              <a:t>С</a:t>
            </a:r>
            <a:r>
              <a:rPr lang="ru-RU" sz="1800" b="1" smtClean="0">
                <a:solidFill>
                  <a:srgbClr val="000099"/>
                </a:solidFill>
                <a:latin typeface="Times New Roman" pitchFamily="18" charset="0"/>
              </a:rPr>
              <a:t>3</a:t>
            </a:r>
            <a:r>
              <a:rPr lang="ru-RU" sz="2700" b="1" smtClean="0">
                <a:solidFill>
                  <a:srgbClr val="000099"/>
                </a:solidFill>
                <a:latin typeface="Times New Roman" pitchFamily="18" charset="0"/>
              </a:rPr>
              <a:t>:</a:t>
            </a:r>
            <a:r>
              <a:rPr lang="ru-RU" sz="2700" b="1" smtClean="0">
                <a:latin typeface="Times New Roman" pitchFamily="18" charset="0"/>
              </a:rPr>
              <a:t> </a:t>
            </a:r>
            <a:r>
              <a:rPr lang="ru-RU" sz="2700" b="1" i="1" smtClean="0">
                <a:solidFill>
                  <a:srgbClr val="A50021"/>
                </a:solidFill>
                <a:latin typeface="Times New Roman" pitchFamily="18" charset="0"/>
              </a:rPr>
              <a:t>Если две различные прямые имеют общую точку, то через них можно провести плоскость, и притом только одну. 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1835150" y="4149725"/>
            <a:ext cx="5761038" cy="1655763"/>
          </a:xfrm>
          <a:prstGeom prst="parallelogram">
            <a:avLst>
              <a:gd name="adj" fmla="val 86985"/>
            </a:avLst>
          </a:prstGeom>
          <a:solidFill>
            <a:srgbClr val="FFD1F0"/>
          </a:solidFill>
          <a:ln w="9525">
            <a:solidFill>
              <a:srgbClr val="FF66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latin typeface="Arial" charset="0"/>
            </a:endParaRP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3059113" y="4292600"/>
            <a:ext cx="3168650" cy="1223963"/>
          </a:xfrm>
          <a:prstGeom prst="line">
            <a:avLst/>
          </a:prstGeom>
          <a:noFill/>
          <a:ln w="254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779838" y="4292600"/>
            <a:ext cx="2232025" cy="1223963"/>
          </a:xfrm>
          <a:prstGeom prst="line">
            <a:avLst/>
          </a:prstGeom>
          <a:noFill/>
          <a:ln w="254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276" name="Object 12"/>
          <p:cNvGraphicFramePr>
            <a:graphicFrameLocks noChangeAspect="1"/>
          </p:cNvGraphicFramePr>
          <p:nvPr>
            <p:ph sz="half" idx="2"/>
          </p:nvPr>
        </p:nvGraphicFramePr>
        <p:xfrm>
          <a:off x="2268538" y="5373688"/>
          <a:ext cx="274637" cy="341312"/>
        </p:xfrm>
        <a:graphic>
          <a:graphicData uri="http://schemas.openxmlformats.org/presentationml/2006/ole">
            <p:oleObj spid="_x0000_s4098" name="Формула" r:id="rId3" imgW="126720" imgH="164880" progId="Equation.3">
              <p:embed/>
            </p:oleObj>
          </a:graphicData>
        </a:graphic>
      </p:graphicFrame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2917825" y="5097463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FF"/>
                </a:solidFill>
                <a:latin typeface="Arial" charset="0"/>
              </a:rPr>
              <a:t>a</a:t>
            </a:r>
            <a:endParaRPr lang="ru-RU" sz="200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6156325" y="5229225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FF"/>
                </a:solidFill>
                <a:latin typeface="Arial" charset="0"/>
              </a:rPr>
              <a:t>b</a:t>
            </a:r>
            <a:endParaRPr lang="ru-RU" sz="200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4716463" y="4076700"/>
            <a:ext cx="288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0000FF"/>
                </a:solidFill>
                <a:latin typeface="Times New Roman" pitchFamily="18" charset="0"/>
              </a:rPr>
              <a:t>С</a:t>
            </a:r>
          </a:p>
        </p:txBody>
      </p:sp>
      <p:sp>
        <p:nvSpPr>
          <p:cNvPr id="11281" name="Oval 17"/>
          <p:cNvSpPr>
            <a:spLocks noChangeArrowheads="1"/>
          </p:cNvSpPr>
          <p:nvPr/>
        </p:nvSpPr>
        <p:spPr bwMode="auto">
          <a:xfrm>
            <a:off x="4716463" y="4797425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1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11271" grpId="0" animBg="1"/>
      <p:bldP spid="11272" grpId="0" animBg="1"/>
      <p:bldP spid="11274" grpId="0" animBg="1"/>
      <p:bldP spid="11280" grpId="0"/>
      <p:bldP spid="1128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i2[1]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49275"/>
            <a:ext cx="26654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150" y="549275"/>
            <a:ext cx="6985000" cy="5832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   </a:t>
            </a:r>
            <a:r>
              <a:rPr lang="ru-RU" b="1" i="1" smtClean="0">
                <a:solidFill>
                  <a:srgbClr val="CC3399"/>
                </a:solidFill>
                <a:latin typeface="Monotype Corsiva" pitchFamily="66" charset="0"/>
              </a:rPr>
              <a:t>Аксиомы выражают интуитивно ясные свойства плоскостей, их связь с двумя другими основными фигурами стереометрии – с прямыми и точками.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b="1" i="1" smtClean="0">
                <a:solidFill>
                  <a:srgbClr val="CC3399"/>
                </a:solidFill>
                <a:latin typeface="Monotype Corsiva" pitchFamily="66" charset="0"/>
              </a:rPr>
              <a:t>         Рассмотренные аксиомы С</a:t>
            </a:r>
            <a:r>
              <a:rPr lang="ru-RU" b="1" i="1" baseline="-25000" smtClean="0">
                <a:solidFill>
                  <a:srgbClr val="CC3399"/>
                </a:solidFill>
                <a:latin typeface="Monotype Corsiva" pitchFamily="66" charset="0"/>
              </a:rPr>
              <a:t>1 </a:t>
            </a:r>
            <a:r>
              <a:rPr lang="ru-RU" b="1" i="1" smtClean="0">
                <a:solidFill>
                  <a:srgbClr val="CC3399"/>
                </a:solidFill>
                <a:latin typeface="Monotype Corsiva" pitchFamily="66" charset="0"/>
              </a:rPr>
              <a:t>- С</a:t>
            </a:r>
            <a:r>
              <a:rPr lang="ru-RU" b="1" i="1" baseline="-25000" smtClean="0">
                <a:solidFill>
                  <a:srgbClr val="CC3399"/>
                </a:solidFill>
                <a:latin typeface="Monotype Corsiva" pitchFamily="66" charset="0"/>
              </a:rPr>
              <a:t>3 </a:t>
            </a:r>
            <a:r>
              <a:rPr lang="ru-RU" b="1" i="1" smtClean="0">
                <a:solidFill>
                  <a:srgbClr val="CC3399"/>
                </a:solidFill>
                <a:latin typeface="Monotype Corsiva" pitchFamily="66" charset="0"/>
              </a:rPr>
              <a:t>относятся только к плоскостям, и к ним необходимо добавить аксиомы о прямых, аналогичные соответствующим планиметрическим аксиомам.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b="1" i="1" smtClean="0">
                <a:solidFill>
                  <a:srgbClr val="CC3399"/>
                </a:solidFill>
                <a:latin typeface="Monotype Corsiva" pitchFamily="66" charset="0"/>
              </a:rPr>
              <a:t>     Таким образом, система аксиом стереометрии состоит из аксиом планиметрии и аксиом группы С.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b="1" i="1" smtClean="0">
              <a:solidFill>
                <a:srgbClr val="CC3399"/>
              </a:solidFill>
              <a:latin typeface="Monotype Corsiva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b="1" i="1" smtClean="0">
              <a:solidFill>
                <a:srgbClr val="CC3399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tmFilter="0,0; .5, 1; 1, 1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tmFilter="0,0; .5, 1; 1, 1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5076825" y="4941888"/>
            <a:ext cx="3240088" cy="100806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620713"/>
            <a:ext cx="5473700" cy="1655762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 стереометрии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9750" y="2708275"/>
            <a:ext cx="8137525" cy="21605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A50021"/>
                </a:solidFill>
                <a:latin typeface="Times New Roman" pitchFamily="18" charset="0"/>
              </a:rPr>
              <a:t>I</a:t>
            </a:r>
            <a:r>
              <a:rPr lang="en-US" sz="2400" b="1" baseline="-25000" smtClean="0">
                <a:solidFill>
                  <a:srgbClr val="A50021"/>
                </a:solidFill>
                <a:latin typeface="Times New Roman" pitchFamily="18" charset="0"/>
              </a:rPr>
              <a:t>1</a:t>
            </a:r>
            <a:r>
              <a:rPr lang="ru-RU" sz="2100" b="1" smtClean="0">
                <a:solidFill>
                  <a:srgbClr val="A50021"/>
                </a:solidFill>
                <a:latin typeface="Times New Roman" pitchFamily="18" charset="0"/>
              </a:rPr>
              <a:t>:</a:t>
            </a:r>
            <a:r>
              <a:rPr lang="ru-RU" sz="2100" i="1" smtClean="0"/>
              <a:t> 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Какова бы ни была прямая, существуют точки, принадлежащие этой   прямой, и точки, не принадлежащие ей.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990000"/>
                </a:solidFill>
                <a:latin typeface="Times New Roman" pitchFamily="18" charset="0"/>
              </a:rPr>
              <a:t>I</a:t>
            </a:r>
            <a:r>
              <a:rPr lang="ru-RU" sz="2400" b="1" baseline="-25000" smtClean="0">
                <a:solidFill>
                  <a:srgbClr val="990000"/>
                </a:solidFill>
              </a:rPr>
              <a:t>2</a:t>
            </a:r>
            <a:r>
              <a:rPr lang="ru-RU" sz="2400" i="1" baseline="-25000" smtClean="0"/>
              <a:t> </a:t>
            </a:r>
            <a:r>
              <a:rPr lang="ru-RU" sz="2400" i="1" smtClean="0"/>
              <a:t>: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Через любые две точки можно провести прямую, и только одну.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i="1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18439" name="Picture 7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188913"/>
            <a:ext cx="14811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Line 8"/>
          <p:cNvSpPr>
            <a:spLocks noChangeShapeType="1"/>
          </p:cNvSpPr>
          <p:nvPr/>
        </p:nvSpPr>
        <p:spPr bwMode="auto">
          <a:xfrm flipV="1">
            <a:off x="1258888" y="4508500"/>
            <a:ext cx="2592387" cy="143986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2987675" y="5589588"/>
            <a:ext cx="71438" cy="71437"/>
          </a:xfrm>
          <a:prstGeom prst="ellipse">
            <a:avLst/>
          </a:prstGeom>
          <a:solidFill>
            <a:srgbClr val="FF0000"/>
          </a:solidFill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3132138" y="4868863"/>
            <a:ext cx="71437" cy="71437"/>
          </a:xfrm>
          <a:prstGeom prst="ellipse">
            <a:avLst/>
          </a:prstGeom>
          <a:solidFill>
            <a:srgbClr val="FF0000"/>
          </a:solidFill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1116013" y="5300663"/>
            <a:ext cx="71437" cy="71437"/>
          </a:xfrm>
          <a:prstGeom prst="ellipse">
            <a:avLst/>
          </a:prstGeom>
          <a:solidFill>
            <a:srgbClr val="FF0000"/>
          </a:solidFill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1979613" y="5516563"/>
            <a:ext cx="71437" cy="71437"/>
          </a:xfrm>
          <a:prstGeom prst="ellipse">
            <a:avLst/>
          </a:prstGeom>
          <a:solidFill>
            <a:srgbClr val="FF0000"/>
          </a:solidFill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7380288" y="5661025"/>
            <a:ext cx="71437" cy="71438"/>
          </a:xfrm>
          <a:prstGeom prst="ellipse">
            <a:avLst/>
          </a:prstGeom>
          <a:solidFill>
            <a:srgbClr val="FF0000"/>
          </a:solidFill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5867400" y="5157788"/>
            <a:ext cx="71438" cy="71437"/>
          </a:xfrm>
          <a:prstGeom prst="ellipse">
            <a:avLst/>
          </a:prstGeom>
          <a:solidFill>
            <a:srgbClr val="FF0000"/>
          </a:solidFill>
          <a:ln w="412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7" grpId="0" animBg="1"/>
      <p:bldP spid="18434" grpId="0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213" y="836613"/>
            <a:ext cx="5257800" cy="1439862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636838"/>
            <a:ext cx="8208963" cy="24495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A50021"/>
                </a:solidFill>
                <a:latin typeface="Times New Roman" pitchFamily="18" charset="0"/>
              </a:rPr>
              <a:t>II</a:t>
            </a:r>
            <a:r>
              <a:rPr lang="ru-RU" sz="2400" b="1" smtClean="0">
                <a:solidFill>
                  <a:srgbClr val="A50021"/>
                </a:solidFill>
                <a:latin typeface="Times New Roman" pitchFamily="18" charset="0"/>
              </a:rPr>
              <a:t>:</a:t>
            </a:r>
            <a:r>
              <a:rPr lang="ru-RU" sz="2100" i="1" smtClean="0">
                <a:latin typeface="Times New Roman" pitchFamily="18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Из трёх точек на прямой одна и только одна лежит между двумя другими</a:t>
            </a:r>
            <a:r>
              <a:rPr lang="ru-RU" sz="2400" b="1" i="1" smtClean="0">
                <a:solidFill>
                  <a:srgbClr val="0000FF"/>
                </a:solidFill>
                <a:latin typeface="Monotype Corsiva" pitchFamily="66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A50021"/>
                </a:solidFill>
                <a:latin typeface="Times New Roman" pitchFamily="18" charset="0"/>
              </a:rPr>
              <a:t>III</a:t>
            </a:r>
            <a:r>
              <a:rPr lang="ru-RU" sz="2400" b="1" smtClean="0">
                <a:solidFill>
                  <a:srgbClr val="A50021"/>
                </a:solidFill>
                <a:latin typeface="Times New Roman" pitchFamily="18" charset="0"/>
              </a:rPr>
              <a:t>:</a:t>
            </a:r>
            <a:r>
              <a:rPr lang="ru-RU" sz="2100" i="1" smtClean="0">
                <a:latin typeface="Times New Roman" pitchFamily="18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Каждый отрезок имеет определённую длину, большую нуля. Длина отрезка равна сумме длин частей, на которые он разбивается любой его точкой.</a:t>
            </a:r>
          </a:p>
          <a:p>
            <a:pPr eaLnBrk="1" hangingPunct="1">
              <a:buFont typeface="Wingdings" pitchFamily="2" charset="2"/>
              <a:buNone/>
            </a:pPr>
            <a:endParaRPr lang="ru-RU" sz="2100" i="1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29700" name="Picture 4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115888"/>
            <a:ext cx="15700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3" name="Line 5"/>
          <p:cNvSpPr>
            <a:spLocks noChangeShapeType="1"/>
          </p:cNvSpPr>
          <p:nvPr/>
        </p:nvSpPr>
        <p:spPr bwMode="auto">
          <a:xfrm flipV="1">
            <a:off x="755650" y="4941888"/>
            <a:ext cx="3097213" cy="11509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455" name="Oval 7"/>
          <p:cNvSpPr>
            <a:spLocks noChangeArrowheads="1"/>
          </p:cNvSpPr>
          <p:nvPr/>
        </p:nvSpPr>
        <p:spPr bwMode="auto">
          <a:xfrm>
            <a:off x="1258888" y="5876925"/>
            <a:ext cx="71437" cy="71438"/>
          </a:xfrm>
          <a:prstGeom prst="ellipse">
            <a:avLst/>
          </a:prstGeom>
          <a:solidFill>
            <a:srgbClr val="FF0000"/>
          </a:solidFill>
          <a:ln w="444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456" name="Oval 8"/>
          <p:cNvSpPr>
            <a:spLocks noChangeArrowheads="1"/>
          </p:cNvSpPr>
          <p:nvPr/>
        </p:nvSpPr>
        <p:spPr bwMode="auto">
          <a:xfrm>
            <a:off x="2987675" y="5229225"/>
            <a:ext cx="71438" cy="71438"/>
          </a:xfrm>
          <a:prstGeom prst="ellipse">
            <a:avLst/>
          </a:prstGeom>
          <a:solidFill>
            <a:srgbClr val="FF0000"/>
          </a:solidFill>
          <a:ln w="444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457" name="Oval 9"/>
          <p:cNvSpPr>
            <a:spLocks noChangeArrowheads="1"/>
          </p:cNvSpPr>
          <p:nvPr/>
        </p:nvSpPr>
        <p:spPr bwMode="auto">
          <a:xfrm>
            <a:off x="2195513" y="5516563"/>
            <a:ext cx="71437" cy="71437"/>
          </a:xfrm>
          <a:prstGeom prst="ellipse">
            <a:avLst/>
          </a:prstGeom>
          <a:solidFill>
            <a:srgbClr val="FF0000"/>
          </a:solidFill>
          <a:ln w="444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460" name="Line 12"/>
          <p:cNvSpPr>
            <a:spLocks noChangeShapeType="1"/>
          </p:cNvSpPr>
          <p:nvPr/>
        </p:nvSpPr>
        <p:spPr bwMode="auto">
          <a:xfrm>
            <a:off x="4859338" y="5300663"/>
            <a:ext cx="338455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461" name="Line 13"/>
          <p:cNvSpPr>
            <a:spLocks noChangeShapeType="1"/>
          </p:cNvSpPr>
          <p:nvPr/>
        </p:nvSpPr>
        <p:spPr bwMode="auto">
          <a:xfrm>
            <a:off x="4859338" y="5229225"/>
            <a:ext cx="0" cy="1444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466" name="Line 18"/>
          <p:cNvSpPr>
            <a:spLocks noChangeShapeType="1"/>
          </p:cNvSpPr>
          <p:nvPr/>
        </p:nvSpPr>
        <p:spPr bwMode="auto">
          <a:xfrm flipH="1">
            <a:off x="8243888" y="5229225"/>
            <a:ext cx="0" cy="1444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468" name="Line 20"/>
          <p:cNvSpPr>
            <a:spLocks noChangeShapeType="1"/>
          </p:cNvSpPr>
          <p:nvPr/>
        </p:nvSpPr>
        <p:spPr bwMode="auto">
          <a:xfrm flipV="1">
            <a:off x="7019925" y="5229225"/>
            <a:ext cx="0" cy="1444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469" name="Rectangle 21"/>
          <p:cNvSpPr>
            <a:spLocks noChangeArrowheads="1"/>
          </p:cNvSpPr>
          <p:nvPr/>
        </p:nvSpPr>
        <p:spPr bwMode="auto">
          <a:xfrm>
            <a:off x="5219700" y="5734050"/>
            <a:ext cx="947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>
                <a:latin typeface="Arial" charset="0"/>
              </a:rPr>
              <a:t>АВ </a:t>
            </a:r>
            <a:r>
              <a:rPr lang="en-US">
                <a:latin typeface="Arial" charset="0"/>
              </a:rPr>
              <a:t>&gt;</a:t>
            </a:r>
            <a:r>
              <a:rPr lang="ru-RU">
                <a:latin typeface="Arial" charset="0"/>
              </a:rPr>
              <a:t> 0 </a:t>
            </a:r>
            <a:endParaRPr lang="en-US">
              <a:latin typeface="Arial" charset="0"/>
            </a:endParaRPr>
          </a:p>
        </p:txBody>
      </p:sp>
      <p:sp>
        <p:nvSpPr>
          <p:cNvPr id="104470" name="Rectangle 22"/>
          <p:cNvSpPr>
            <a:spLocks noChangeArrowheads="1"/>
          </p:cNvSpPr>
          <p:nvPr/>
        </p:nvSpPr>
        <p:spPr bwMode="auto">
          <a:xfrm>
            <a:off x="4643438" y="486886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А</a:t>
            </a:r>
          </a:p>
        </p:txBody>
      </p:sp>
      <p:sp>
        <p:nvSpPr>
          <p:cNvPr id="104471" name="Rectangle 23"/>
          <p:cNvSpPr>
            <a:spLocks noChangeArrowheads="1"/>
          </p:cNvSpPr>
          <p:nvPr/>
        </p:nvSpPr>
        <p:spPr bwMode="auto">
          <a:xfrm>
            <a:off x="8027988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В</a:t>
            </a:r>
          </a:p>
        </p:txBody>
      </p:sp>
      <p:sp>
        <p:nvSpPr>
          <p:cNvPr id="104472" name="Rectangle 24"/>
          <p:cNvSpPr>
            <a:spLocks noChangeArrowheads="1"/>
          </p:cNvSpPr>
          <p:nvPr/>
        </p:nvSpPr>
        <p:spPr bwMode="auto">
          <a:xfrm>
            <a:off x="6804025" y="4797425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С</a:t>
            </a: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6588125" y="5732463"/>
            <a:ext cx="16541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>
                <a:latin typeface="Arial" charset="0"/>
              </a:rPr>
              <a:t>АВ = АС + СВ</a:t>
            </a:r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4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4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4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4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4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4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10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animBg="1"/>
      <p:bldP spid="104455" grpId="0" animBg="1"/>
      <p:bldP spid="104456" grpId="0" animBg="1"/>
      <p:bldP spid="104457" grpId="0" animBg="1"/>
      <p:bldP spid="104460" grpId="0" animBg="1"/>
      <p:bldP spid="104461" grpId="0" animBg="1"/>
      <p:bldP spid="104466" grpId="0" animBg="1"/>
      <p:bldP spid="104468" grpId="0" animBg="1"/>
      <p:bldP spid="1044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908050"/>
            <a:ext cx="5256212" cy="1439863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2276475"/>
            <a:ext cx="8580438" cy="15128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400" b="1" smtClean="0">
              <a:solidFill>
                <a:srgbClr val="A50021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A50021"/>
                </a:solidFill>
                <a:latin typeface="Times New Roman" pitchFamily="18" charset="0"/>
              </a:rPr>
              <a:t>IV</a:t>
            </a:r>
            <a:r>
              <a:rPr lang="ru-RU" sz="2400" b="1" smtClean="0">
                <a:solidFill>
                  <a:srgbClr val="A50021"/>
                </a:solidFill>
                <a:latin typeface="Times New Roman" pitchFamily="18" charset="0"/>
              </a:rPr>
              <a:t>:</a:t>
            </a:r>
            <a:r>
              <a:rPr lang="ru-RU" sz="1700" b="1" smtClean="0">
                <a:latin typeface="Tempus Sans ITC" pitchFamily="82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Прямая </a:t>
            </a:r>
            <a:r>
              <a:rPr lang="ru-RU" sz="2400" b="1" i="1" u="sng" smtClean="0">
                <a:solidFill>
                  <a:srgbClr val="0000FF"/>
                </a:solidFill>
                <a:latin typeface="Times New Roman" pitchFamily="18" charset="0"/>
              </a:rPr>
              <a:t>принадлежащая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 плоскости, разбивает эту плоскость на две полуплоскости.</a:t>
            </a:r>
          </a:p>
        </p:txBody>
      </p:sp>
      <p:pic>
        <p:nvPicPr>
          <p:cNvPr id="30724" name="Picture 4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260350"/>
            <a:ext cx="13716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2411413" y="4365625"/>
            <a:ext cx="3240087" cy="1223963"/>
          </a:xfrm>
          <a:prstGeom prst="parallelogram">
            <a:avLst>
              <a:gd name="adj" fmla="val 62553"/>
            </a:avLst>
          </a:prstGeom>
          <a:gradFill rotWithShape="1">
            <a:gsLst>
              <a:gs pos="0">
                <a:srgbClr val="FFE1FF"/>
              </a:gs>
              <a:gs pos="100000">
                <a:srgbClr val="FFEAFF"/>
              </a:gs>
            </a:gsLst>
            <a:lin ang="5400000" scaled="1"/>
          </a:gra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9602112">
            <a:off x="2454275" y="4995863"/>
            <a:ext cx="3427413" cy="855662"/>
          </a:xfrm>
          <a:prstGeom prst="triangle">
            <a:avLst>
              <a:gd name="adj" fmla="val 33155"/>
            </a:avLst>
          </a:prstGeom>
          <a:solidFill>
            <a:srgbClr val="D60093">
              <a:alpha val="52000"/>
            </a:srgbClr>
          </a:solidFill>
          <a:ln>
            <a:solidFill>
              <a:srgbClr val="D60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V="1">
            <a:off x="2411413" y="4437063"/>
            <a:ext cx="3168650" cy="1152525"/>
          </a:xfrm>
          <a:prstGeom prst="line">
            <a:avLst/>
          </a:prstGeom>
          <a:noFill/>
          <a:ln w="3492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20402112">
            <a:off x="2166938" y="4132263"/>
            <a:ext cx="3425825" cy="854075"/>
          </a:xfrm>
          <a:prstGeom prst="triangle">
            <a:avLst>
              <a:gd name="adj" fmla="val 33155"/>
            </a:avLst>
          </a:prstGeom>
          <a:solidFill>
            <a:srgbClr val="00FF00">
              <a:alpha val="52000"/>
            </a:srgbClr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11" grpId="0" animBg="1"/>
      <p:bldP spid="21512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26"/>
          <p:cNvCxnSpPr/>
          <p:nvPr/>
        </p:nvCxnSpPr>
        <p:spPr>
          <a:xfrm>
            <a:off x="6659563" y="4724400"/>
            <a:ext cx="1657350" cy="0"/>
          </a:xfrm>
          <a:prstGeom prst="line">
            <a:avLst/>
          </a:prstGeom>
          <a:ln w="3492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3924300" y="5229225"/>
            <a:ext cx="1295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АВС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0     </a:t>
            </a:r>
          </a:p>
          <a:p>
            <a:pPr>
              <a:spcBef>
                <a:spcPct val="20000"/>
              </a:spcBef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AE" sz="2000" b="1">
                <a:latin typeface="Times New Roman" pitchFamily="18" charset="0"/>
                <a:cs typeface="Times New Roman" pitchFamily="18" charset="0"/>
              </a:rPr>
              <a:t>ے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АВС =    </a:t>
            </a:r>
            <a:endParaRPr lang="en-US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>
          <a:xfrm>
            <a:off x="3059113" y="836613"/>
            <a:ext cx="5256212" cy="1439862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1392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2565400"/>
            <a:ext cx="8580438" cy="1943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200" b="1" smtClean="0">
                <a:solidFill>
                  <a:srgbClr val="A50021"/>
                </a:solidFill>
                <a:latin typeface="Times New Roman" pitchFamily="18" charset="0"/>
              </a:rPr>
              <a:t>V</a:t>
            </a:r>
            <a:r>
              <a:rPr lang="ru-RU" sz="2200" b="1" smtClean="0">
                <a:solidFill>
                  <a:srgbClr val="A50021"/>
                </a:solidFill>
                <a:latin typeface="Times New Roman" pitchFamily="18" charset="0"/>
              </a:rPr>
              <a:t>:</a:t>
            </a:r>
            <a:r>
              <a:rPr lang="ru-RU" sz="2200" smtClean="0">
                <a:latin typeface="Tempus Sans ITC" pitchFamily="82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</a:rPr>
              <a:t>Каждый угол имеет определённую градусную меру, большую нуля. Развёрнутый угол равен 180</a:t>
            </a:r>
            <a:r>
              <a:rPr lang="en-US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Градусная мера угла равна сумме градусных мер углов, на которые он разбивается любым лучом, проходящим между его сторонами.</a:t>
            </a:r>
          </a:p>
        </p:txBody>
      </p:sp>
      <p:pic>
        <p:nvPicPr>
          <p:cNvPr id="31750" name="Picture 6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188913"/>
            <a:ext cx="13716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73" name="Line 9"/>
          <p:cNvSpPr>
            <a:spLocks noChangeShapeType="1"/>
          </p:cNvSpPr>
          <p:nvPr/>
        </p:nvSpPr>
        <p:spPr bwMode="auto">
          <a:xfrm flipV="1">
            <a:off x="1476375" y="4221163"/>
            <a:ext cx="1800225" cy="12969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74" name="Line 10"/>
          <p:cNvSpPr>
            <a:spLocks noChangeShapeType="1"/>
          </p:cNvSpPr>
          <p:nvPr/>
        </p:nvSpPr>
        <p:spPr bwMode="auto">
          <a:xfrm>
            <a:off x="1476375" y="5516563"/>
            <a:ext cx="1944688" cy="2873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75" name="Freeform 11"/>
          <p:cNvSpPr>
            <a:spLocks/>
          </p:cNvSpPr>
          <p:nvPr/>
        </p:nvSpPr>
        <p:spPr bwMode="auto">
          <a:xfrm>
            <a:off x="1979613" y="5157788"/>
            <a:ext cx="227012" cy="479425"/>
          </a:xfrm>
          <a:custGeom>
            <a:avLst/>
            <a:gdLst>
              <a:gd name="T0" fmla="*/ 0 w 76"/>
              <a:gd name="T1" fmla="*/ 0 h 144"/>
              <a:gd name="T2" fmla="*/ 2147483647 w 76"/>
              <a:gd name="T3" fmla="*/ 2147483647 h 144"/>
              <a:gd name="T4" fmla="*/ 2147483647 w 76"/>
              <a:gd name="T5" fmla="*/ 2147483647 h 144"/>
              <a:gd name="T6" fmla="*/ 0 60000 65536"/>
              <a:gd name="T7" fmla="*/ 0 60000 65536"/>
              <a:gd name="T8" fmla="*/ 0 60000 65536"/>
              <a:gd name="T9" fmla="*/ 0 w 76"/>
              <a:gd name="T10" fmla="*/ 0 h 144"/>
              <a:gd name="T11" fmla="*/ 76 w 76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" h="144">
                <a:moveTo>
                  <a:pt x="0" y="0"/>
                </a:moveTo>
                <a:cubicBezTo>
                  <a:pt x="30" y="10"/>
                  <a:pt x="44" y="30"/>
                  <a:pt x="62" y="55"/>
                </a:cubicBezTo>
                <a:cubicBezTo>
                  <a:pt x="76" y="98"/>
                  <a:pt x="69" y="69"/>
                  <a:pt x="69" y="144"/>
                </a:cubicBezTo>
              </a:path>
            </a:pathLst>
          </a:custGeom>
          <a:noFill/>
          <a:ln w="22225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76" name="Line 12"/>
          <p:cNvSpPr>
            <a:spLocks noChangeShapeType="1"/>
          </p:cNvSpPr>
          <p:nvPr/>
        </p:nvSpPr>
        <p:spPr bwMode="auto">
          <a:xfrm flipV="1">
            <a:off x="1476375" y="4797425"/>
            <a:ext cx="2160588" cy="7207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77" name="Freeform 13"/>
          <p:cNvSpPr>
            <a:spLocks/>
          </p:cNvSpPr>
          <p:nvPr/>
        </p:nvSpPr>
        <p:spPr bwMode="auto">
          <a:xfrm>
            <a:off x="2051050" y="5300663"/>
            <a:ext cx="42863" cy="271462"/>
          </a:xfrm>
          <a:custGeom>
            <a:avLst/>
            <a:gdLst>
              <a:gd name="T0" fmla="*/ 0 w 27"/>
              <a:gd name="T1" fmla="*/ 0 h 171"/>
              <a:gd name="T2" fmla="*/ 2147483647 w 27"/>
              <a:gd name="T3" fmla="*/ 2147483647 h 171"/>
              <a:gd name="T4" fmla="*/ 2147483647 w 27"/>
              <a:gd name="T5" fmla="*/ 2147483647 h 171"/>
              <a:gd name="T6" fmla="*/ 0 60000 65536"/>
              <a:gd name="T7" fmla="*/ 0 60000 65536"/>
              <a:gd name="T8" fmla="*/ 0 60000 65536"/>
              <a:gd name="T9" fmla="*/ 0 w 27"/>
              <a:gd name="T10" fmla="*/ 0 h 171"/>
              <a:gd name="T11" fmla="*/ 27 w 27"/>
              <a:gd name="T12" fmla="*/ 171 h 1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" h="171">
                <a:moveTo>
                  <a:pt x="0" y="0"/>
                </a:moveTo>
                <a:cubicBezTo>
                  <a:pt x="16" y="24"/>
                  <a:pt x="17" y="48"/>
                  <a:pt x="27" y="75"/>
                </a:cubicBezTo>
                <a:cubicBezTo>
                  <a:pt x="20" y="162"/>
                  <a:pt x="20" y="130"/>
                  <a:pt x="20" y="171"/>
                </a:cubicBezTo>
              </a:path>
            </a:pathLst>
          </a:custGeom>
          <a:noFill/>
          <a:ln w="22225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9280" name="Rectangle 16"/>
          <p:cNvSpPr>
            <a:spLocks noChangeArrowheads="1"/>
          </p:cNvSpPr>
          <p:nvPr/>
        </p:nvSpPr>
        <p:spPr bwMode="auto">
          <a:xfrm>
            <a:off x="3348038" y="4005263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А</a:t>
            </a:r>
          </a:p>
        </p:txBody>
      </p:sp>
      <p:sp>
        <p:nvSpPr>
          <p:cNvPr id="139281" name="Rectangle 17"/>
          <p:cNvSpPr>
            <a:spLocks noChangeArrowheads="1"/>
          </p:cNvSpPr>
          <p:nvPr/>
        </p:nvSpPr>
        <p:spPr bwMode="auto">
          <a:xfrm>
            <a:off x="1116013" y="5229225"/>
            <a:ext cx="35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В</a:t>
            </a:r>
          </a:p>
        </p:txBody>
      </p:sp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3419475" y="5661025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ru-RU" sz="2000" b="1"/>
              <a:t>С</a:t>
            </a:r>
          </a:p>
        </p:txBody>
      </p:sp>
      <p:sp>
        <p:nvSpPr>
          <p:cNvPr id="139283" name="Rectangle 19"/>
          <p:cNvSpPr>
            <a:spLocks noChangeArrowheads="1"/>
          </p:cNvSpPr>
          <p:nvPr/>
        </p:nvSpPr>
        <p:spPr bwMode="auto">
          <a:xfrm>
            <a:off x="3708400" y="4581525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Е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5003800" y="4724400"/>
            <a:ext cx="1655763" cy="0"/>
          </a:xfrm>
          <a:prstGeom prst="line">
            <a:avLst/>
          </a:prstGeom>
          <a:ln w="3492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6588125" y="4652963"/>
            <a:ext cx="144463" cy="14446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Дуга 27"/>
          <p:cNvSpPr/>
          <p:nvPr/>
        </p:nvSpPr>
        <p:spPr>
          <a:xfrm rot="18961130">
            <a:off x="6173788" y="4545013"/>
            <a:ext cx="1103312" cy="1120775"/>
          </a:xfrm>
          <a:prstGeom prst="arc">
            <a:avLst/>
          </a:prstGeom>
          <a:ln w="25400">
            <a:solidFill>
              <a:srgbClr val="D60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6372225" y="4149725"/>
            <a:ext cx="676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180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°</a:t>
            </a:r>
            <a:endParaRPr lang="ru-RU" sz="2000" b="1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5076825" y="5661025"/>
            <a:ext cx="25193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ar-AE" sz="2000" b="1">
                <a:latin typeface="Times New Roman" pitchFamily="18" charset="0"/>
                <a:cs typeface="Times New Roman" pitchFamily="18" charset="0"/>
              </a:rPr>
              <a:t>ے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АВЕ +   </a:t>
            </a:r>
            <a:r>
              <a:rPr lang="ar-AE" sz="2000" b="1">
                <a:latin typeface="Times New Roman" pitchFamily="18" charset="0"/>
                <a:cs typeface="Times New Roman" pitchFamily="18" charset="0"/>
              </a:rPr>
              <a:t>ے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СВЕ</a:t>
            </a:r>
            <a:endParaRPr lang="en-US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9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9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9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9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9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9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9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9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30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500"/>
                            </p:stCondLst>
                            <p:childTnLst>
                              <p:par>
                                <p:cTn id="7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39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9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8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3" grpId="0" animBg="1"/>
      <p:bldP spid="139274" grpId="0" animBg="1"/>
      <p:bldP spid="139275" grpId="0" animBg="1"/>
      <p:bldP spid="139276" grpId="0" animBg="1"/>
      <p:bldP spid="139277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араллелограмм 20"/>
          <p:cNvSpPr/>
          <p:nvPr/>
        </p:nvSpPr>
        <p:spPr>
          <a:xfrm>
            <a:off x="4643438" y="4652963"/>
            <a:ext cx="3529012" cy="1490662"/>
          </a:xfrm>
          <a:prstGeom prst="parallelogram">
            <a:avLst/>
          </a:prstGeom>
          <a:solidFill>
            <a:srgbClr val="FF99FF">
              <a:alpha val="41000"/>
            </a:srgbClr>
          </a:solidFill>
          <a:ln>
            <a:solidFill>
              <a:srgbClr val="D60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213" y="620713"/>
            <a:ext cx="5327650" cy="1655762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593975"/>
            <a:ext cx="7827962" cy="2274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ru-RU" sz="2400" b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700" i="1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любой полупрямой от её начальной точки можно отложить отрезок заданной длины, и только один.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ru-RU" sz="1900" b="1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9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 полупрямой </a:t>
            </a:r>
            <a:r>
              <a:rPr lang="ru-RU" sz="2400" b="1" i="1" u="sng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содержащей её плоскости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 заданную полуплоскость можно отложить угол с заданной градусной мерой, меньшей 180</a:t>
            </a:r>
            <a:r>
              <a:rPr lang="en-US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и только один.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i="1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3" name="Picture 4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850" y="115888"/>
            <a:ext cx="1524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501" name="Line 5"/>
          <p:cNvSpPr>
            <a:spLocks noChangeShapeType="1"/>
          </p:cNvSpPr>
          <p:nvPr/>
        </p:nvSpPr>
        <p:spPr bwMode="auto">
          <a:xfrm>
            <a:off x="971550" y="5445125"/>
            <a:ext cx="2519363" cy="0"/>
          </a:xfrm>
          <a:prstGeom prst="line">
            <a:avLst/>
          </a:prstGeom>
          <a:noFill/>
          <a:ln w="412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503" name="Oval 7"/>
          <p:cNvSpPr>
            <a:spLocks noChangeArrowheads="1"/>
          </p:cNvSpPr>
          <p:nvPr/>
        </p:nvSpPr>
        <p:spPr bwMode="auto">
          <a:xfrm>
            <a:off x="900113" y="5373688"/>
            <a:ext cx="73025" cy="69850"/>
          </a:xfrm>
          <a:prstGeom prst="ellipse">
            <a:avLst/>
          </a:prstGeom>
          <a:solidFill>
            <a:srgbClr val="000080"/>
          </a:solidFill>
          <a:ln w="41275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504" name="Line 8"/>
          <p:cNvSpPr>
            <a:spLocks noChangeShapeType="1"/>
          </p:cNvSpPr>
          <p:nvPr/>
        </p:nvSpPr>
        <p:spPr bwMode="auto">
          <a:xfrm flipV="1">
            <a:off x="5076825" y="5805488"/>
            <a:ext cx="2519363" cy="2174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505" name="Oval 9"/>
          <p:cNvSpPr>
            <a:spLocks noChangeArrowheads="1"/>
          </p:cNvSpPr>
          <p:nvPr/>
        </p:nvSpPr>
        <p:spPr bwMode="auto">
          <a:xfrm>
            <a:off x="5076825" y="5949950"/>
            <a:ext cx="73025" cy="69850"/>
          </a:xfrm>
          <a:prstGeom prst="ellipse">
            <a:avLst/>
          </a:prstGeom>
          <a:solidFill>
            <a:srgbClr val="000099"/>
          </a:solidFill>
          <a:ln w="444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 flipV="1">
            <a:off x="5148263" y="4797425"/>
            <a:ext cx="1871662" cy="11525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507" name="Freeform 11"/>
          <p:cNvSpPr>
            <a:spLocks/>
          </p:cNvSpPr>
          <p:nvPr/>
        </p:nvSpPr>
        <p:spPr bwMode="auto">
          <a:xfrm>
            <a:off x="5580063" y="5661025"/>
            <a:ext cx="228600" cy="307975"/>
          </a:xfrm>
          <a:custGeom>
            <a:avLst/>
            <a:gdLst>
              <a:gd name="T0" fmla="*/ 0 w 144"/>
              <a:gd name="T1" fmla="*/ 0 h 103"/>
              <a:gd name="T2" fmla="*/ 2147483647 w 144"/>
              <a:gd name="T3" fmla="*/ 2147483647 h 103"/>
              <a:gd name="T4" fmla="*/ 2147483647 w 144"/>
              <a:gd name="T5" fmla="*/ 2147483647 h 103"/>
              <a:gd name="T6" fmla="*/ 0 60000 65536"/>
              <a:gd name="T7" fmla="*/ 0 60000 65536"/>
              <a:gd name="T8" fmla="*/ 0 60000 65536"/>
              <a:gd name="T9" fmla="*/ 0 w 144"/>
              <a:gd name="T10" fmla="*/ 0 h 103"/>
              <a:gd name="T11" fmla="*/ 144 w 144"/>
              <a:gd name="T12" fmla="*/ 103 h 1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03">
                <a:moveTo>
                  <a:pt x="0" y="0"/>
                </a:moveTo>
                <a:cubicBezTo>
                  <a:pt x="35" y="14"/>
                  <a:pt x="71" y="20"/>
                  <a:pt x="103" y="41"/>
                </a:cubicBezTo>
                <a:cubicBezTo>
                  <a:pt x="119" y="63"/>
                  <a:pt x="126" y="85"/>
                  <a:pt x="144" y="103"/>
                </a:cubicBezTo>
              </a:path>
            </a:pathLst>
          </a:cu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509" name="Line 13"/>
          <p:cNvSpPr>
            <a:spLocks noChangeShapeType="1"/>
          </p:cNvSpPr>
          <p:nvPr/>
        </p:nvSpPr>
        <p:spPr bwMode="auto">
          <a:xfrm flipV="1">
            <a:off x="2268538" y="5300663"/>
            <a:ext cx="0" cy="288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510" name="Rectangle 14"/>
          <p:cNvSpPr>
            <a:spLocks noChangeArrowheads="1"/>
          </p:cNvSpPr>
          <p:nvPr/>
        </p:nvSpPr>
        <p:spPr bwMode="auto">
          <a:xfrm>
            <a:off x="539750" y="4941888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О</a:t>
            </a:r>
          </a:p>
        </p:txBody>
      </p:sp>
      <p:sp>
        <p:nvSpPr>
          <p:cNvPr id="106511" name="Rectangle 15"/>
          <p:cNvSpPr>
            <a:spLocks noChangeArrowheads="1"/>
          </p:cNvSpPr>
          <p:nvPr/>
        </p:nvSpPr>
        <p:spPr bwMode="auto">
          <a:xfrm>
            <a:off x="3203575" y="50133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А</a:t>
            </a:r>
          </a:p>
        </p:txBody>
      </p:sp>
      <p:sp>
        <p:nvSpPr>
          <p:cNvPr id="106512" name="Rectangle 16"/>
          <p:cNvSpPr>
            <a:spLocks noChangeArrowheads="1"/>
          </p:cNvSpPr>
          <p:nvPr/>
        </p:nvSpPr>
        <p:spPr bwMode="auto">
          <a:xfrm>
            <a:off x="2051050" y="4797425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>
                <a:latin typeface="Arial" charset="0"/>
              </a:rPr>
              <a:t>К</a:t>
            </a:r>
          </a:p>
        </p:txBody>
      </p:sp>
      <p:sp>
        <p:nvSpPr>
          <p:cNvPr id="106513" name="Rectangle 17"/>
          <p:cNvSpPr>
            <a:spLocks noChangeArrowheads="1"/>
          </p:cNvSpPr>
          <p:nvPr/>
        </p:nvSpPr>
        <p:spPr bwMode="auto">
          <a:xfrm>
            <a:off x="1331913" y="5734050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>
                <a:latin typeface="Arial" charset="0"/>
              </a:rPr>
              <a:t>ОК = а</a:t>
            </a:r>
          </a:p>
        </p:txBody>
      </p:sp>
      <p:sp>
        <p:nvSpPr>
          <p:cNvPr id="106514" name="Rectangle 18"/>
          <p:cNvSpPr>
            <a:spLocks noChangeArrowheads="1"/>
          </p:cNvSpPr>
          <p:nvPr/>
        </p:nvSpPr>
        <p:spPr bwMode="auto">
          <a:xfrm>
            <a:off x="7524750" y="5516563"/>
            <a:ext cx="384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Arial" charset="0"/>
              </a:rPr>
              <a:t>А</a:t>
            </a:r>
          </a:p>
        </p:txBody>
      </p:sp>
      <p:sp>
        <p:nvSpPr>
          <p:cNvPr id="106515" name="Rectangle 19"/>
          <p:cNvSpPr>
            <a:spLocks noChangeArrowheads="1"/>
          </p:cNvSpPr>
          <p:nvPr/>
        </p:nvSpPr>
        <p:spPr bwMode="auto">
          <a:xfrm>
            <a:off x="4787900" y="5516563"/>
            <a:ext cx="36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О</a:t>
            </a:r>
          </a:p>
        </p:txBody>
      </p:sp>
      <p:sp>
        <p:nvSpPr>
          <p:cNvPr id="106516" name="Rectangle 20"/>
          <p:cNvSpPr>
            <a:spLocks noChangeArrowheads="1"/>
          </p:cNvSpPr>
          <p:nvPr/>
        </p:nvSpPr>
        <p:spPr bwMode="auto">
          <a:xfrm>
            <a:off x="7092950" y="472440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Arial" charset="0"/>
              </a:rPr>
              <a:t>К</a:t>
            </a:r>
          </a:p>
        </p:txBody>
      </p:sp>
      <p:sp>
        <p:nvSpPr>
          <p:cNvPr id="106517" name="Line 21"/>
          <p:cNvSpPr>
            <a:spLocks noChangeShapeType="1"/>
          </p:cNvSpPr>
          <p:nvPr/>
        </p:nvSpPr>
        <p:spPr bwMode="auto">
          <a:xfrm>
            <a:off x="971550" y="5445125"/>
            <a:ext cx="1296988" cy="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1258888" y="5013325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>
                <a:latin typeface="Arial" charset="0"/>
              </a:rPr>
              <a:t> а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6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6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6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0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106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65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06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6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06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06501" grpId="0" animBg="1"/>
      <p:bldP spid="106503" grpId="0" animBg="1"/>
      <p:bldP spid="106504" grpId="0" animBg="1"/>
      <p:bldP spid="106505" grpId="0" animBg="1"/>
      <p:bldP spid="106506" grpId="0" animBg="1"/>
      <p:bldP spid="106507" grpId="0" animBg="1"/>
      <p:bldP spid="106509" grpId="0" animBg="1"/>
      <p:bldP spid="106515" grpId="0"/>
      <p:bldP spid="1065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араллелограмм 8"/>
          <p:cNvSpPr/>
          <p:nvPr/>
        </p:nvSpPr>
        <p:spPr>
          <a:xfrm>
            <a:off x="4932363" y="4149725"/>
            <a:ext cx="3600450" cy="1849438"/>
          </a:xfrm>
          <a:prstGeom prst="parallelogram">
            <a:avLst/>
          </a:prstGeom>
          <a:solidFill>
            <a:srgbClr val="00FF00">
              <a:alpha val="21000"/>
            </a:srgbClr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2771775" y="765175"/>
            <a:ext cx="5554663" cy="1512888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565400"/>
            <a:ext cx="8229600" cy="18002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240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200" b="1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Каков бы ни был треугольник, существует равный ему треугольник </a:t>
            </a:r>
            <a:r>
              <a:rPr lang="ru-RU" sz="2400" b="1" i="1" u="sng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данной плоскости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 заданном расположении относительно данной полупрямой </a:t>
            </a:r>
            <a:r>
              <a:rPr lang="ru-RU" sz="2400" b="1" i="1" u="sng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этой плоскости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i="1" smtClean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33797" name="Picture 5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0"/>
            <a:ext cx="15081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AutoShape 6"/>
          <p:cNvSpPr>
            <a:spLocks noChangeArrowheads="1"/>
          </p:cNvSpPr>
          <p:nvPr/>
        </p:nvSpPr>
        <p:spPr bwMode="auto">
          <a:xfrm>
            <a:off x="1331913" y="4724400"/>
            <a:ext cx="1657350" cy="1057275"/>
          </a:xfrm>
          <a:prstGeom prst="triangle">
            <a:avLst>
              <a:gd name="adj" fmla="val 50000"/>
            </a:avLst>
          </a:prstGeom>
          <a:solidFill>
            <a:srgbClr val="FF00FF">
              <a:alpha val="41960"/>
            </a:srgbClr>
          </a:solidFill>
          <a:ln w="254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5292725" y="4724400"/>
            <a:ext cx="2951163" cy="1081088"/>
          </a:xfrm>
          <a:prstGeom prst="line">
            <a:avLst/>
          </a:prstGeom>
          <a:noFill/>
          <a:ln w="34925">
            <a:solidFill>
              <a:srgbClr val="0000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5292725" y="5732463"/>
            <a:ext cx="69850" cy="7937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 rot="-1228837">
            <a:off x="5713413" y="4260850"/>
            <a:ext cx="1657350" cy="1057275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254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2774" grpId="0" animBg="1"/>
      <p:bldP spid="32775" grpId="0" animBg="1"/>
      <p:bldP spid="32776" grpId="0" animBg="1"/>
      <p:bldP spid="3277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1052513"/>
            <a:ext cx="5400675" cy="1260475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492375"/>
            <a:ext cx="8108950" cy="18923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IX</a:t>
            </a:r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i="1" u="sng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плоскости</a:t>
            </a:r>
            <a:r>
              <a:rPr lang="ru-RU" sz="24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через данную точку, не лежащую на данной прямой, можно провести не более одной прямой, параллельной данной.</a:t>
            </a:r>
            <a:endParaRPr lang="en-US" sz="2400" b="1" i="1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400" b="1" i="1" smtClean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5125" name="Picture 4" descr="COBJ04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388" y="0"/>
            <a:ext cx="15081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7" name="AutoShape 5"/>
          <p:cNvSpPr>
            <a:spLocks noChangeArrowheads="1"/>
          </p:cNvSpPr>
          <p:nvPr/>
        </p:nvSpPr>
        <p:spPr bwMode="auto">
          <a:xfrm>
            <a:off x="2195513" y="4221163"/>
            <a:ext cx="4392612" cy="1584325"/>
          </a:xfrm>
          <a:prstGeom prst="parallelogram">
            <a:avLst>
              <a:gd name="adj" fmla="val 69314"/>
            </a:avLst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20838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2411413" y="5445125"/>
          <a:ext cx="347662" cy="319088"/>
        </p:xfrm>
        <a:graphic>
          <a:graphicData uri="http://schemas.openxmlformats.org/presentationml/2006/ole">
            <p:oleObj spid="_x0000_s5122" name="Формула" r:id="rId4" imgW="152334" imgH="139639" progId="Equation.3">
              <p:embed/>
            </p:oleObj>
          </a:graphicData>
        </a:graphic>
      </p:graphicFrame>
      <p:sp>
        <p:nvSpPr>
          <p:cNvPr id="120840" name="Oval 8"/>
          <p:cNvSpPr>
            <a:spLocks noChangeArrowheads="1"/>
          </p:cNvSpPr>
          <p:nvPr/>
        </p:nvSpPr>
        <p:spPr bwMode="auto">
          <a:xfrm>
            <a:off x="4284663" y="5300663"/>
            <a:ext cx="69850" cy="79375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0841" name="Line 9"/>
          <p:cNvSpPr>
            <a:spLocks noChangeShapeType="1"/>
          </p:cNvSpPr>
          <p:nvPr/>
        </p:nvSpPr>
        <p:spPr bwMode="auto">
          <a:xfrm flipV="1">
            <a:off x="3419475" y="4652963"/>
            <a:ext cx="2376488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 flipV="1">
            <a:off x="3203575" y="5373688"/>
            <a:ext cx="2376488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 animBg="1"/>
      <p:bldP spid="120840" grpId="0" animBg="1"/>
      <p:bldP spid="120841" grpId="0" animBg="1"/>
      <p:bldP spid="1208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771775" y="1052513"/>
            <a:ext cx="5400675" cy="1260475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Система аксиом </a:t>
            </a:r>
            <a:b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</a:br>
            <a:r>
              <a:rPr lang="ru-RU" sz="4800" smtClean="0">
                <a:solidFill>
                  <a:srgbClr val="CC3300"/>
                </a:solidFill>
                <a:latin typeface="Comic Sans MS" pitchFamily="66" charset="0"/>
              </a:rPr>
              <a:t>стереометрии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708275"/>
            <a:ext cx="8569325" cy="3384550"/>
          </a:xfrm>
        </p:spPr>
        <p:txBody>
          <a:bodyPr/>
          <a:lstStyle/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200" b="1" smtClean="0">
                <a:solidFill>
                  <a:srgbClr val="0000FF"/>
                </a:solidFill>
              </a:rPr>
              <a:t>С</a:t>
            </a:r>
            <a:r>
              <a:rPr lang="ru-RU" sz="1300" b="1" smtClean="0">
                <a:solidFill>
                  <a:srgbClr val="0000FF"/>
                </a:solidFill>
                <a:latin typeface="Times New Roman" pitchFamily="18" charset="0"/>
              </a:rPr>
              <a:t>1</a:t>
            </a:r>
            <a:r>
              <a:rPr lang="ru-RU" sz="2200" b="1" smtClean="0">
                <a:solidFill>
                  <a:srgbClr val="0000FF"/>
                </a:solidFill>
                <a:latin typeface="Times New Roman" pitchFamily="18" charset="0"/>
              </a:rPr>
              <a:t>:</a:t>
            </a:r>
            <a:r>
              <a:rPr lang="ru-RU" sz="2200" b="1" smtClean="0">
                <a:latin typeface="Times New Roman" pitchFamily="18" charset="0"/>
              </a:rPr>
              <a:t> </a:t>
            </a:r>
            <a:r>
              <a:rPr lang="ru-RU" sz="24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Какова бы ни была плоскость, существуют точки,  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4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   принадлежащие этой плоскости, и точки, не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4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   принадлежащие ей.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endParaRPr lang="ru-RU" sz="2400" b="1" i="1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400" b="1" smtClean="0">
                <a:solidFill>
                  <a:srgbClr val="990000"/>
                </a:solidFill>
              </a:rPr>
              <a:t>С</a:t>
            </a:r>
            <a:r>
              <a:rPr lang="ru-RU" sz="2000" b="1" baseline="-25000" smtClean="0">
                <a:solidFill>
                  <a:srgbClr val="990000"/>
                </a:solidFill>
                <a:latin typeface="Times New Roman" pitchFamily="18" charset="0"/>
              </a:rPr>
              <a:t>2</a:t>
            </a:r>
            <a:r>
              <a:rPr lang="ru-RU" sz="1800" b="1" smtClean="0">
                <a:solidFill>
                  <a:srgbClr val="990000"/>
                </a:solidFill>
                <a:latin typeface="Times New Roman" pitchFamily="18" charset="0"/>
              </a:rPr>
              <a:t>:</a:t>
            </a:r>
            <a:r>
              <a:rPr lang="ru-RU" sz="3100" b="1" smtClean="0">
                <a:latin typeface="Times New Roman" pitchFamily="18" charset="0"/>
              </a:rPr>
              <a:t> </a:t>
            </a:r>
            <a:r>
              <a:rPr lang="ru-RU" sz="2200" b="1" i="1" smtClean="0">
                <a:solidFill>
                  <a:srgbClr val="0033CC"/>
                </a:solidFill>
                <a:latin typeface="Times New Roman" pitchFamily="18" charset="0"/>
              </a:rPr>
              <a:t>Если две различные плоскости имеют общую точку,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200" b="1" i="1" smtClean="0">
                <a:solidFill>
                  <a:srgbClr val="0033CC"/>
                </a:solidFill>
                <a:latin typeface="Times New Roman" pitchFamily="18" charset="0"/>
              </a:rPr>
              <a:t>     то они пересекаются по прямой, проходящей через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200" b="1" i="1" smtClean="0">
                <a:solidFill>
                  <a:srgbClr val="0033CC"/>
                </a:solidFill>
                <a:latin typeface="Times New Roman" pitchFamily="18" charset="0"/>
              </a:rPr>
              <a:t>     эту точку.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endParaRPr lang="ru-RU" sz="2200" b="1" i="1" smtClean="0">
              <a:solidFill>
                <a:srgbClr val="0033CC"/>
              </a:solidFill>
              <a:latin typeface="Times New Roman" pitchFamily="18" charset="0"/>
            </a:endParaRP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000" b="1" smtClean="0">
                <a:solidFill>
                  <a:srgbClr val="0000FF"/>
                </a:solidFill>
              </a:rPr>
              <a:t>С</a:t>
            </a:r>
            <a:r>
              <a:rPr lang="ru-RU" sz="1800" b="1" baseline="-25000" smtClean="0">
                <a:solidFill>
                  <a:srgbClr val="0000FF"/>
                </a:solidFill>
                <a:latin typeface="Times New Roman" pitchFamily="18" charset="0"/>
              </a:rPr>
              <a:t>3</a:t>
            </a:r>
            <a:r>
              <a:rPr lang="ru-RU" sz="1800" b="1" smtClean="0">
                <a:solidFill>
                  <a:srgbClr val="000099"/>
                </a:solidFill>
                <a:latin typeface="Times New Roman" pitchFamily="18" charset="0"/>
              </a:rPr>
              <a:t>:</a:t>
            </a:r>
            <a:r>
              <a:rPr lang="ru-RU" sz="2200" b="1" smtClean="0">
                <a:latin typeface="Times New Roman" pitchFamily="18" charset="0"/>
              </a:rPr>
              <a:t> </a:t>
            </a:r>
            <a:r>
              <a:rPr lang="ru-RU" sz="2200" b="1" i="1" smtClean="0">
                <a:solidFill>
                  <a:srgbClr val="A50021"/>
                </a:solidFill>
                <a:latin typeface="Times New Roman" pitchFamily="18" charset="0"/>
              </a:rPr>
              <a:t>Если две различные прямые имеют общую точку, то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200" b="1" i="1" smtClean="0">
                <a:solidFill>
                  <a:srgbClr val="A50021"/>
                </a:solidFill>
                <a:latin typeface="Times New Roman" pitchFamily="18" charset="0"/>
              </a:rPr>
              <a:t>      через них можно провести плоскость, и притом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sz="2200" b="1" i="1" smtClean="0">
                <a:solidFill>
                  <a:srgbClr val="A50021"/>
                </a:solidFill>
                <a:latin typeface="Times New Roman" pitchFamily="18" charset="0"/>
              </a:rPr>
              <a:t>      только одну. </a:t>
            </a:r>
          </a:p>
          <a:p>
            <a:pPr eaLnBrk="1" hangingPunct="1">
              <a:buFont typeface="Wingdings" pitchFamily="2" charset="2"/>
              <a:buNone/>
            </a:pPr>
            <a:endParaRPr lang="ru-RU" sz="2200" b="1" i="1" smtClean="0">
              <a:solidFill>
                <a:srgbClr val="0033CC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000" b="1" i="1" smtClean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34820" name="Picture 4" descr="COBJ04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388" y="0"/>
            <a:ext cx="15081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5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150"/>
                            </p:stCondLst>
                            <p:childTnLst>
                              <p:par>
                                <p:cTn id="4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2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50"/>
                            </p:stCondLst>
                            <p:childTnLst>
                              <p:par>
                                <p:cTn id="7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239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7200900" cy="860425"/>
          </a:xfrm>
        </p:spPr>
        <p:txBody>
          <a:bodyPr/>
          <a:lstStyle/>
          <a:p>
            <a:pPr eaLnBrk="1" hangingPunct="1"/>
            <a:r>
              <a:rPr lang="ru-RU" sz="46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341438"/>
            <a:ext cx="8351837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500" smtClean="0">
                <a:latin typeface="Times New Roman" pitchFamily="18" charset="0"/>
              </a:rPr>
              <a:t>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500" b="1" i="1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 рисунку ответьте на вопросы:</a:t>
            </a:r>
            <a:r>
              <a:rPr lang="ru-RU" sz="2200" b="1" i="1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2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900" smtClean="0">
                <a:latin typeface="Rage Italic" pitchFamily="66" charset="0"/>
              </a:rPr>
              <a:t>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5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5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5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5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500" smtClean="0">
              <a:latin typeface="Rage Italic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500" smtClean="0">
                <a:latin typeface="Rage Italic" pitchFamily="66" charset="0"/>
              </a:rPr>
              <a:t>  </a:t>
            </a:r>
            <a:r>
              <a:rPr lang="ru-RU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1) Какие точки принадлежат плоскости </a:t>
            </a:r>
            <a:r>
              <a:rPr lang="el-GR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200" b="1" i="1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2) Какие точки не принадлежат плоскости </a:t>
            </a:r>
            <a:r>
              <a:rPr lang="el-GR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200" b="1" i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200" smtClean="0">
              <a:solidFill>
                <a:srgbClr val="0000FF"/>
              </a:solidFill>
              <a:latin typeface="Rage Italic" pitchFamily="66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900" smtClean="0">
              <a:solidFill>
                <a:srgbClr val="0000FF"/>
              </a:solidFill>
              <a:latin typeface="Rage Italic" pitchFamily="66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4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endParaRPr lang="el-GR" sz="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0" name="AutoShape 13"/>
          <p:cNvSpPr>
            <a:spLocks noChangeArrowheads="1"/>
          </p:cNvSpPr>
          <p:nvPr/>
        </p:nvSpPr>
        <p:spPr bwMode="auto">
          <a:xfrm>
            <a:off x="3419475" y="2276475"/>
            <a:ext cx="4681538" cy="1439863"/>
          </a:xfrm>
          <a:prstGeom prst="parallelogram">
            <a:avLst>
              <a:gd name="adj" fmla="val 81284"/>
            </a:avLst>
          </a:prstGeom>
          <a:solidFill>
            <a:srgbClr val="00FF00">
              <a:alpha val="16862"/>
            </a:srgbClr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Line 14"/>
          <p:cNvSpPr>
            <a:spLocks noChangeShapeType="1"/>
          </p:cNvSpPr>
          <p:nvPr/>
        </p:nvSpPr>
        <p:spPr bwMode="auto">
          <a:xfrm flipH="1">
            <a:off x="5364163" y="1196975"/>
            <a:ext cx="936625" cy="1655763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2" name="Line 15"/>
          <p:cNvSpPr>
            <a:spLocks noChangeShapeType="1"/>
          </p:cNvSpPr>
          <p:nvPr/>
        </p:nvSpPr>
        <p:spPr bwMode="auto">
          <a:xfrm>
            <a:off x="5940425" y="1196975"/>
            <a:ext cx="360363" cy="1871663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3" name="Line 16"/>
          <p:cNvSpPr>
            <a:spLocks noChangeShapeType="1"/>
          </p:cNvSpPr>
          <p:nvPr/>
        </p:nvSpPr>
        <p:spPr bwMode="auto">
          <a:xfrm flipH="1">
            <a:off x="4859338" y="2852738"/>
            <a:ext cx="506412" cy="86360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4" name="Line 17"/>
          <p:cNvSpPr>
            <a:spLocks noChangeShapeType="1"/>
          </p:cNvSpPr>
          <p:nvPr/>
        </p:nvSpPr>
        <p:spPr bwMode="auto">
          <a:xfrm flipH="1">
            <a:off x="4211638" y="3716338"/>
            <a:ext cx="649287" cy="1152525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5" name="Line 19"/>
          <p:cNvSpPr>
            <a:spLocks noChangeShapeType="1"/>
          </p:cNvSpPr>
          <p:nvPr/>
        </p:nvSpPr>
        <p:spPr bwMode="auto">
          <a:xfrm>
            <a:off x="6300788" y="3068638"/>
            <a:ext cx="142875" cy="647700"/>
          </a:xfrm>
          <a:prstGeom prst="line">
            <a:avLst/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6" name="Line 20"/>
          <p:cNvSpPr>
            <a:spLocks noChangeShapeType="1"/>
          </p:cNvSpPr>
          <p:nvPr/>
        </p:nvSpPr>
        <p:spPr bwMode="auto">
          <a:xfrm>
            <a:off x="6443663" y="3716338"/>
            <a:ext cx="360362" cy="1728787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7" name="Oval 24"/>
          <p:cNvSpPr>
            <a:spLocks noChangeArrowheads="1"/>
          </p:cNvSpPr>
          <p:nvPr/>
        </p:nvSpPr>
        <p:spPr bwMode="auto">
          <a:xfrm>
            <a:off x="5292725" y="2852738"/>
            <a:ext cx="73025" cy="71437"/>
          </a:xfrm>
          <a:prstGeom prst="ellipse">
            <a:avLst/>
          </a:prstGeom>
          <a:solidFill>
            <a:srgbClr val="CC3300"/>
          </a:solidFill>
          <a:ln w="476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Oval 25"/>
          <p:cNvSpPr>
            <a:spLocks noChangeArrowheads="1"/>
          </p:cNvSpPr>
          <p:nvPr/>
        </p:nvSpPr>
        <p:spPr bwMode="auto">
          <a:xfrm>
            <a:off x="5292725" y="2852738"/>
            <a:ext cx="73025" cy="71437"/>
          </a:xfrm>
          <a:prstGeom prst="ellipse">
            <a:avLst/>
          </a:prstGeom>
          <a:solidFill>
            <a:srgbClr val="CC3300"/>
          </a:solidFill>
          <a:ln w="476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3" name="Oval 27"/>
          <p:cNvSpPr>
            <a:spLocks noChangeArrowheads="1"/>
          </p:cNvSpPr>
          <p:nvPr/>
        </p:nvSpPr>
        <p:spPr bwMode="auto">
          <a:xfrm>
            <a:off x="6300788" y="3141663"/>
            <a:ext cx="73025" cy="71437"/>
          </a:xfrm>
          <a:prstGeom prst="ellipse">
            <a:avLst/>
          </a:prstGeom>
          <a:solidFill>
            <a:srgbClr val="CC3300"/>
          </a:solidFill>
          <a:ln w="476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4" name="Oval 28"/>
          <p:cNvSpPr>
            <a:spLocks noChangeArrowheads="1"/>
          </p:cNvSpPr>
          <p:nvPr/>
        </p:nvSpPr>
        <p:spPr bwMode="auto">
          <a:xfrm>
            <a:off x="4500563" y="4221163"/>
            <a:ext cx="73025" cy="71437"/>
          </a:xfrm>
          <a:prstGeom prst="ellipse">
            <a:avLst/>
          </a:prstGeom>
          <a:solidFill>
            <a:srgbClr val="CC3300"/>
          </a:solidFill>
          <a:ln w="476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5" name="Oval 29"/>
          <p:cNvSpPr>
            <a:spLocks noChangeArrowheads="1"/>
          </p:cNvSpPr>
          <p:nvPr/>
        </p:nvSpPr>
        <p:spPr bwMode="auto">
          <a:xfrm>
            <a:off x="6588125" y="4508500"/>
            <a:ext cx="73025" cy="71438"/>
          </a:xfrm>
          <a:prstGeom prst="ellipse">
            <a:avLst/>
          </a:prstGeom>
          <a:solidFill>
            <a:srgbClr val="CC3300"/>
          </a:solidFill>
          <a:ln w="476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6" name="Oval 30"/>
          <p:cNvSpPr>
            <a:spLocks noChangeArrowheads="1"/>
          </p:cNvSpPr>
          <p:nvPr/>
        </p:nvSpPr>
        <p:spPr bwMode="auto">
          <a:xfrm>
            <a:off x="6011863" y="1628775"/>
            <a:ext cx="73025" cy="71438"/>
          </a:xfrm>
          <a:prstGeom prst="ellipse">
            <a:avLst/>
          </a:prstGeom>
          <a:solidFill>
            <a:srgbClr val="CC3300"/>
          </a:solidFill>
          <a:ln w="476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146" name="Object 31"/>
          <p:cNvGraphicFramePr>
            <a:graphicFrameLocks noChangeAspect="1"/>
          </p:cNvGraphicFramePr>
          <p:nvPr>
            <p:ph sz="half" idx="2"/>
          </p:nvPr>
        </p:nvGraphicFramePr>
        <p:xfrm>
          <a:off x="3779838" y="3359150"/>
          <a:ext cx="358775" cy="331788"/>
        </p:xfrm>
        <a:graphic>
          <a:graphicData uri="http://schemas.openxmlformats.org/presentationml/2006/ole">
            <p:oleObj spid="_x0000_s6146" name="Формула" r:id="rId3" imgW="152334" imgH="139639" progId="Equation.3">
              <p:embed/>
            </p:oleObj>
          </a:graphicData>
        </a:graphic>
      </p:graphicFrame>
      <p:sp>
        <p:nvSpPr>
          <p:cNvPr id="6163" name="Rectangle 32"/>
          <p:cNvSpPr>
            <a:spLocks noChangeArrowheads="1"/>
          </p:cNvSpPr>
          <p:nvPr/>
        </p:nvSpPr>
        <p:spPr bwMode="auto">
          <a:xfrm>
            <a:off x="4787900" y="2420938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Times New Roman" pitchFamily="18" charset="0"/>
              </a:rPr>
              <a:t>A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6164" name="Rectangle 33"/>
          <p:cNvSpPr>
            <a:spLocks noChangeArrowheads="1"/>
          </p:cNvSpPr>
          <p:nvPr/>
        </p:nvSpPr>
        <p:spPr bwMode="auto">
          <a:xfrm>
            <a:off x="6372225" y="27082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B</a:t>
            </a:r>
            <a:endParaRPr lang="ru-RU" sz="2400" b="1">
              <a:latin typeface="Arial" charset="0"/>
            </a:endParaRPr>
          </a:p>
        </p:txBody>
      </p:sp>
      <p:sp>
        <p:nvSpPr>
          <p:cNvPr id="6165" name="Rectangle 34"/>
          <p:cNvSpPr>
            <a:spLocks noChangeArrowheads="1"/>
          </p:cNvSpPr>
          <p:nvPr/>
        </p:nvSpPr>
        <p:spPr bwMode="auto">
          <a:xfrm>
            <a:off x="6156325" y="1411288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C</a:t>
            </a:r>
            <a:endParaRPr lang="ru-RU" sz="2400" b="1">
              <a:latin typeface="Arial" charset="0"/>
            </a:endParaRPr>
          </a:p>
        </p:txBody>
      </p:sp>
      <p:sp>
        <p:nvSpPr>
          <p:cNvPr id="6166" name="Rectangle 35"/>
          <p:cNvSpPr>
            <a:spLocks noChangeArrowheads="1"/>
          </p:cNvSpPr>
          <p:nvPr/>
        </p:nvSpPr>
        <p:spPr bwMode="auto">
          <a:xfrm>
            <a:off x="4067175" y="3932238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D</a:t>
            </a:r>
            <a:endParaRPr lang="ru-RU" sz="2400" b="1">
              <a:latin typeface="Arial" charset="0"/>
            </a:endParaRPr>
          </a:p>
        </p:txBody>
      </p:sp>
      <p:sp>
        <p:nvSpPr>
          <p:cNvPr id="6167" name="Rectangle 36"/>
          <p:cNvSpPr>
            <a:spLocks noChangeArrowheads="1"/>
          </p:cNvSpPr>
          <p:nvPr/>
        </p:nvSpPr>
        <p:spPr bwMode="auto">
          <a:xfrm>
            <a:off x="6732588" y="4219575"/>
            <a:ext cx="36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>
                <a:latin typeface="Arial" charset="0"/>
              </a:rPr>
              <a:t>F</a:t>
            </a:r>
            <a:endParaRPr lang="ru-RU" sz="2400" b="1">
              <a:latin typeface="Arial" charset="0"/>
            </a:endParaRPr>
          </a:p>
        </p:txBody>
      </p:sp>
      <p:pic>
        <p:nvPicPr>
          <p:cNvPr id="25637" name="Picture 37" descr="FAQ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50100" y="4221163"/>
            <a:ext cx="18002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17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717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82" grpId="0" animBg="1"/>
      <p:bldP spid="7183" grpId="0" animBg="1"/>
      <p:bldP spid="7184" grpId="0" animBg="1"/>
      <p:bldP spid="7185" grpId="0" animBg="1"/>
      <p:bldP spid="718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80" name="Picture 32" descr="OW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260350"/>
            <a:ext cx="15859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5288" y="2708275"/>
            <a:ext cx="3240087" cy="2787650"/>
            <a:chOff x="2928" y="2160"/>
            <a:chExt cx="1824" cy="1536"/>
          </a:xfrm>
        </p:grpSpPr>
        <p:sp>
          <p:nvSpPr>
            <p:cNvPr id="35864" name="Line 10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5865" name="Freeform 11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256 h 1824"/>
                <a:gd name="T2" fmla="*/ 42 w 1248"/>
                <a:gd name="T3" fmla="*/ 388 h 1824"/>
                <a:gd name="T4" fmla="*/ 75 w 1248"/>
                <a:gd name="T5" fmla="*/ 0 h 1824"/>
                <a:gd name="T6" fmla="*/ 0 w 1248"/>
                <a:gd name="T7" fmla="*/ 256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5866" name="Freeform 12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155661" name="Text Box 13"/>
          <p:cNvSpPr txBox="1">
            <a:spLocks noChangeArrowheads="1"/>
          </p:cNvSpPr>
          <p:nvPr/>
        </p:nvSpPr>
        <p:spPr bwMode="auto">
          <a:xfrm>
            <a:off x="1116013" y="53736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В</a:t>
            </a:r>
          </a:p>
        </p:txBody>
      </p:sp>
      <p:sp>
        <p:nvSpPr>
          <p:cNvPr id="155662" name="Text Box 14"/>
          <p:cNvSpPr txBox="1">
            <a:spLocks noChangeArrowheads="1"/>
          </p:cNvSpPr>
          <p:nvPr/>
        </p:nvSpPr>
        <p:spPr bwMode="auto">
          <a:xfrm>
            <a:off x="179388" y="4005263"/>
            <a:ext cx="407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Arial" charset="0"/>
              </a:rPr>
              <a:t>А</a:t>
            </a:r>
          </a:p>
        </p:txBody>
      </p:sp>
      <p:sp>
        <p:nvSpPr>
          <p:cNvPr id="155663" name="Text Box 15"/>
          <p:cNvSpPr txBox="1">
            <a:spLocks noChangeArrowheads="1"/>
          </p:cNvSpPr>
          <p:nvPr/>
        </p:nvSpPr>
        <p:spPr bwMode="auto">
          <a:xfrm>
            <a:off x="3563938" y="43656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С</a:t>
            </a:r>
          </a:p>
        </p:txBody>
      </p:sp>
      <p:sp>
        <p:nvSpPr>
          <p:cNvPr id="155665" name="Text Box 17"/>
          <p:cNvSpPr txBox="1">
            <a:spLocks noChangeArrowheads="1"/>
          </p:cNvSpPr>
          <p:nvPr/>
        </p:nvSpPr>
        <p:spPr bwMode="auto">
          <a:xfrm>
            <a:off x="3276600" y="36449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М</a:t>
            </a:r>
          </a:p>
        </p:txBody>
      </p:sp>
      <p:sp>
        <p:nvSpPr>
          <p:cNvPr id="155666" name="Text Box 18"/>
          <p:cNvSpPr txBox="1">
            <a:spLocks noChangeArrowheads="1"/>
          </p:cNvSpPr>
          <p:nvPr/>
        </p:nvSpPr>
        <p:spPr bwMode="auto">
          <a:xfrm>
            <a:off x="179388" y="501332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  Р</a:t>
            </a:r>
          </a:p>
        </p:txBody>
      </p:sp>
      <p:sp>
        <p:nvSpPr>
          <p:cNvPr id="155667" name="Oval 19"/>
          <p:cNvSpPr>
            <a:spLocks noChangeArrowheads="1"/>
          </p:cNvSpPr>
          <p:nvPr/>
        </p:nvSpPr>
        <p:spPr bwMode="auto">
          <a:xfrm>
            <a:off x="684213" y="4868863"/>
            <a:ext cx="98425" cy="936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8" name="Oval 20"/>
          <p:cNvSpPr>
            <a:spLocks noChangeArrowheads="1"/>
          </p:cNvSpPr>
          <p:nvPr/>
        </p:nvSpPr>
        <p:spPr bwMode="auto">
          <a:xfrm>
            <a:off x="3203575" y="4076700"/>
            <a:ext cx="96838" cy="936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9" name="Oval 21"/>
          <p:cNvSpPr>
            <a:spLocks noChangeArrowheads="1"/>
          </p:cNvSpPr>
          <p:nvPr/>
        </p:nvSpPr>
        <p:spPr bwMode="auto">
          <a:xfrm>
            <a:off x="2411413" y="4941888"/>
            <a:ext cx="96837" cy="952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55" name="Text Box 7"/>
          <p:cNvSpPr txBox="1">
            <a:spLocks noChangeArrowheads="1"/>
          </p:cNvSpPr>
          <p:nvPr/>
        </p:nvSpPr>
        <p:spPr bwMode="auto">
          <a:xfrm>
            <a:off x="1835150" y="22764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latin typeface="Arial" charset="0"/>
              </a:rPr>
              <a:t>S</a:t>
            </a:r>
            <a:endParaRPr lang="ru-RU" sz="2400" b="1" i="1">
              <a:latin typeface="Arial" charset="0"/>
            </a:endParaRPr>
          </a:p>
        </p:txBody>
      </p:sp>
      <p:sp>
        <p:nvSpPr>
          <p:cNvPr id="155674" name="Text Box 26"/>
          <p:cNvSpPr txBox="1">
            <a:spLocks noChangeArrowheads="1"/>
          </p:cNvSpPr>
          <p:nvPr/>
        </p:nvSpPr>
        <p:spPr bwMode="auto">
          <a:xfrm>
            <a:off x="2411413" y="5084763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К</a:t>
            </a:r>
          </a:p>
        </p:txBody>
      </p:sp>
      <p:sp>
        <p:nvSpPr>
          <p:cNvPr id="155675" name="Line 27"/>
          <p:cNvSpPr>
            <a:spLocks noChangeShapeType="1"/>
          </p:cNvSpPr>
          <p:nvPr/>
        </p:nvSpPr>
        <p:spPr bwMode="auto">
          <a:xfrm flipH="1">
            <a:off x="684213" y="2781300"/>
            <a:ext cx="1295400" cy="2160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76" name="Line 28"/>
          <p:cNvSpPr>
            <a:spLocks noChangeShapeType="1"/>
          </p:cNvSpPr>
          <p:nvPr/>
        </p:nvSpPr>
        <p:spPr bwMode="auto">
          <a:xfrm>
            <a:off x="1979613" y="2708275"/>
            <a:ext cx="504825" cy="2305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77" name="Line 29"/>
          <p:cNvSpPr>
            <a:spLocks noChangeShapeType="1"/>
          </p:cNvSpPr>
          <p:nvPr/>
        </p:nvSpPr>
        <p:spPr bwMode="auto">
          <a:xfrm flipV="1">
            <a:off x="468313" y="4508500"/>
            <a:ext cx="3167062" cy="433388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5678" name="Rectangle 30"/>
          <p:cNvSpPr>
            <a:spLocks noGrp="1" noChangeArrowheads="1"/>
          </p:cNvSpPr>
          <p:nvPr>
            <p:ph type="title"/>
          </p:nvPr>
        </p:nvSpPr>
        <p:spPr>
          <a:xfrm>
            <a:off x="2555875" y="476250"/>
            <a:ext cx="6346825" cy="1084263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155681" name="Rectangle 33"/>
          <p:cNvSpPr>
            <a:spLocks noGrp="1" noChangeArrowheads="1"/>
          </p:cNvSpPr>
          <p:nvPr>
            <p:ph type="body" sz="half" idx="2"/>
          </p:nvPr>
        </p:nvSpPr>
        <p:spPr>
          <a:xfrm>
            <a:off x="4211638" y="2133600"/>
            <a:ext cx="4752975" cy="2303463"/>
          </a:xfrm>
        </p:spPr>
        <p:txBody>
          <a:bodyPr/>
          <a:lstStyle/>
          <a:p>
            <a:pPr marL="419100" indent="-4191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smtClean="0">
                <a:latin typeface="Monotype Corsiva" pitchFamily="66" charset="0"/>
              </a:rPr>
              <a:t>   </a:t>
            </a:r>
            <a:r>
              <a:rPr lang="ru-RU" sz="3200" b="1" smtClean="0">
                <a:solidFill>
                  <a:srgbClr val="0000CC"/>
                </a:solidFill>
                <a:latin typeface="Monotype Corsiva" pitchFamily="66" charset="0"/>
              </a:rPr>
              <a:t>По рисунку ответьте на </a:t>
            </a:r>
            <a:r>
              <a:rPr lang="en-US" sz="3200" b="1" smtClean="0">
                <a:solidFill>
                  <a:srgbClr val="0000CC"/>
                </a:solidFill>
                <a:latin typeface="Monotype Corsiva" pitchFamily="66" charset="0"/>
              </a:rPr>
              <a:t>    </a:t>
            </a:r>
            <a:r>
              <a:rPr lang="ru-RU" sz="3200" b="1" smtClean="0">
                <a:solidFill>
                  <a:srgbClr val="0000CC"/>
                </a:solidFill>
                <a:latin typeface="Monotype Corsiva" pitchFamily="66" charset="0"/>
              </a:rPr>
              <a:t>вопросы.</a:t>
            </a:r>
          </a:p>
          <a:p>
            <a:pPr marL="419100" indent="-4191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 i="1" smtClean="0">
                <a:solidFill>
                  <a:srgbClr val="0000CC"/>
                </a:solidFill>
                <a:latin typeface="Monotype Corsiva" pitchFamily="66" charset="0"/>
              </a:rPr>
              <a:t>   </a:t>
            </a:r>
            <a:r>
              <a:rPr lang="ru-RU" sz="3200" b="1" i="1" smtClean="0">
                <a:solidFill>
                  <a:srgbClr val="0000CC"/>
                </a:solidFill>
                <a:latin typeface="Monotype Corsiva" pitchFamily="66" charset="0"/>
              </a:rPr>
              <a:t>Каким плоскостям </a:t>
            </a:r>
            <a:r>
              <a:rPr lang="en-US" sz="3200" b="1" i="1" smtClean="0">
                <a:solidFill>
                  <a:srgbClr val="0000CC"/>
                </a:solidFill>
                <a:latin typeface="Monotype Corsiva" pitchFamily="66" charset="0"/>
              </a:rPr>
              <a:t> </a:t>
            </a:r>
            <a:r>
              <a:rPr lang="ru-RU" sz="3200" b="1" i="1" smtClean="0">
                <a:solidFill>
                  <a:srgbClr val="0000CC"/>
                </a:solidFill>
                <a:latin typeface="Monotype Corsiva" pitchFamily="66" charset="0"/>
              </a:rPr>
              <a:t>принадлежит точка</a:t>
            </a:r>
            <a:endParaRPr lang="en-US" sz="3200" b="1" i="1" smtClean="0">
              <a:solidFill>
                <a:srgbClr val="0000CC"/>
              </a:solidFill>
              <a:latin typeface="Monotype Corsiva" pitchFamily="66" charset="0"/>
            </a:endParaRPr>
          </a:p>
          <a:p>
            <a:pPr marL="419100" indent="-41910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200" b="1" i="1" smtClean="0">
              <a:solidFill>
                <a:srgbClr val="0000CC"/>
              </a:solidFill>
              <a:latin typeface="Monotype Corsiva" pitchFamily="66" charset="0"/>
            </a:endParaRPr>
          </a:p>
          <a:p>
            <a:pPr marL="419100" indent="-4191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i="1" smtClean="0">
                <a:solidFill>
                  <a:srgbClr val="0000CC"/>
                </a:solidFill>
                <a:latin typeface="Monotype Corsiva" pitchFamily="66" charset="0"/>
              </a:rPr>
              <a:t>       </a:t>
            </a:r>
            <a:endParaRPr lang="ru-RU" sz="4400" b="1" i="1" smtClean="0">
              <a:solidFill>
                <a:srgbClr val="CC3300"/>
              </a:solidFill>
              <a:latin typeface="Monotype Corsiva" pitchFamily="66" charset="0"/>
            </a:endParaRPr>
          </a:p>
          <a:p>
            <a:pPr marL="419100" indent="-4191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600" b="1" i="1" smtClean="0">
                <a:latin typeface="Monotype Corsiva" pitchFamily="66" charset="0"/>
              </a:rPr>
              <a:t>                                                         </a:t>
            </a:r>
            <a:endParaRPr lang="ru-RU" sz="2600" smtClean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4643438" y="4292600"/>
            <a:ext cx="6715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А;</a:t>
            </a:r>
            <a:endParaRPr lang="ru-RU" sz="4400"/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5724525" y="4292600"/>
            <a:ext cx="7953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М;</a:t>
            </a:r>
            <a:endParaRPr lang="ru-RU" sz="4400"/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7019925" y="4221163"/>
            <a:ext cx="6953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К;</a:t>
            </a:r>
            <a:endParaRPr lang="ru-RU" sz="4400"/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5292725" y="5013325"/>
            <a:ext cx="5794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CC3300"/>
                </a:solidFill>
                <a:latin typeface="Monotype Corsiva" pitchFamily="66" charset="0"/>
              </a:rPr>
              <a:t>S;</a:t>
            </a:r>
            <a:endParaRPr lang="ru-RU" sz="4400"/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6516688" y="5013325"/>
            <a:ext cx="4889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CC3300"/>
                </a:solidFill>
                <a:latin typeface="Monotype Corsiva" pitchFamily="66" charset="0"/>
              </a:rPr>
              <a:t>P</a:t>
            </a:r>
            <a:endParaRPr lang="ru-RU" sz="440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6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5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55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5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5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5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5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5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5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5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5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5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5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5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5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5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5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5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55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5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5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5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556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5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5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5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56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67" grpId="0" animBg="1"/>
      <p:bldP spid="155668" grpId="0" animBg="1"/>
      <p:bldP spid="155669" grpId="0" animBg="1"/>
      <p:bldP spid="155655" grpId="0"/>
      <p:bldP spid="155674" grpId="0"/>
      <p:bldP spid="155675" grpId="0" animBg="1"/>
      <p:bldP spid="155676" grpId="0" animBg="1"/>
      <p:bldP spid="155677" grpId="0" animBg="1"/>
      <p:bldP spid="155678" grpId="0"/>
      <p:bldP spid="22" grpId="0"/>
      <p:bldP spid="23" grpId="0"/>
      <p:bldP spid="24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OW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260350"/>
            <a:ext cx="15859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395288" y="2708275"/>
            <a:ext cx="3240087" cy="2787650"/>
            <a:chOff x="2928" y="2160"/>
            <a:chExt cx="1824" cy="1536"/>
          </a:xfrm>
        </p:grpSpPr>
        <p:sp>
          <p:nvSpPr>
            <p:cNvPr id="36888" name="Line 4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6889" name="Freeform 5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256 h 1824"/>
                <a:gd name="T2" fmla="*/ 42 w 1248"/>
                <a:gd name="T3" fmla="*/ 388 h 1824"/>
                <a:gd name="T4" fmla="*/ 75 w 1248"/>
                <a:gd name="T5" fmla="*/ 0 h 1824"/>
                <a:gd name="T6" fmla="*/ 0 w 1248"/>
                <a:gd name="T7" fmla="*/ 256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6890" name="Freeform 6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1116013" y="53736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В</a:t>
            </a:r>
          </a:p>
        </p:txBody>
      </p:sp>
      <p:sp>
        <p:nvSpPr>
          <p:cNvPr id="36869" name="Text Box 8"/>
          <p:cNvSpPr txBox="1">
            <a:spLocks noChangeArrowheads="1"/>
          </p:cNvSpPr>
          <p:nvPr/>
        </p:nvSpPr>
        <p:spPr bwMode="auto">
          <a:xfrm>
            <a:off x="179388" y="4005263"/>
            <a:ext cx="407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Arial" charset="0"/>
              </a:rPr>
              <a:t>А</a:t>
            </a:r>
          </a:p>
        </p:txBody>
      </p:sp>
      <p:sp>
        <p:nvSpPr>
          <p:cNvPr id="36870" name="Text Box 9"/>
          <p:cNvSpPr txBox="1">
            <a:spLocks noChangeArrowheads="1"/>
          </p:cNvSpPr>
          <p:nvPr/>
        </p:nvSpPr>
        <p:spPr bwMode="auto">
          <a:xfrm>
            <a:off x="3563938" y="43656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С</a:t>
            </a:r>
          </a:p>
        </p:txBody>
      </p:sp>
      <p:sp>
        <p:nvSpPr>
          <p:cNvPr id="36871" name="Text Box 10"/>
          <p:cNvSpPr txBox="1">
            <a:spLocks noChangeArrowheads="1"/>
          </p:cNvSpPr>
          <p:nvPr/>
        </p:nvSpPr>
        <p:spPr bwMode="auto">
          <a:xfrm>
            <a:off x="3276600" y="36449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М</a:t>
            </a:r>
          </a:p>
        </p:txBody>
      </p:sp>
      <p:sp>
        <p:nvSpPr>
          <p:cNvPr id="36872" name="Text Box 11"/>
          <p:cNvSpPr txBox="1">
            <a:spLocks noChangeArrowheads="1"/>
          </p:cNvSpPr>
          <p:nvPr/>
        </p:nvSpPr>
        <p:spPr bwMode="auto">
          <a:xfrm>
            <a:off x="179388" y="501332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  Р</a:t>
            </a:r>
          </a:p>
        </p:txBody>
      </p:sp>
      <p:sp>
        <p:nvSpPr>
          <p:cNvPr id="36873" name="Oval 12"/>
          <p:cNvSpPr>
            <a:spLocks noChangeArrowheads="1"/>
          </p:cNvSpPr>
          <p:nvPr/>
        </p:nvSpPr>
        <p:spPr bwMode="auto">
          <a:xfrm>
            <a:off x="684213" y="4868863"/>
            <a:ext cx="98425" cy="936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4" name="Oval 13"/>
          <p:cNvSpPr>
            <a:spLocks noChangeArrowheads="1"/>
          </p:cNvSpPr>
          <p:nvPr/>
        </p:nvSpPr>
        <p:spPr bwMode="auto">
          <a:xfrm>
            <a:off x="3203575" y="4076700"/>
            <a:ext cx="96838" cy="936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5" name="Oval 14"/>
          <p:cNvSpPr>
            <a:spLocks noChangeArrowheads="1"/>
          </p:cNvSpPr>
          <p:nvPr/>
        </p:nvSpPr>
        <p:spPr bwMode="auto">
          <a:xfrm>
            <a:off x="2411413" y="4941888"/>
            <a:ext cx="96837" cy="952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6" name="Text Box 15"/>
          <p:cNvSpPr txBox="1">
            <a:spLocks noChangeArrowheads="1"/>
          </p:cNvSpPr>
          <p:nvPr/>
        </p:nvSpPr>
        <p:spPr bwMode="auto">
          <a:xfrm>
            <a:off x="1835150" y="22764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latin typeface="Arial" charset="0"/>
              </a:rPr>
              <a:t>S</a:t>
            </a:r>
            <a:endParaRPr lang="ru-RU" sz="2400" b="1" i="1">
              <a:latin typeface="Arial" charset="0"/>
            </a:endParaRPr>
          </a:p>
        </p:txBody>
      </p:sp>
      <p:sp>
        <p:nvSpPr>
          <p:cNvPr id="36877" name="Text Box 16"/>
          <p:cNvSpPr txBox="1">
            <a:spLocks noChangeArrowheads="1"/>
          </p:cNvSpPr>
          <p:nvPr/>
        </p:nvSpPr>
        <p:spPr bwMode="auto">
          <a:xfrm>
            <a:off x="2411413" y="5084763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К</a:t>
            </a:r>
          </a:p>
        </p:txBody>
      </p:sp>
      <p:sp>
        <p:nvSpPr>
          <p:cNvPr id="36878" name="Line 17"/>
          <p:cNvSpPr>
            <a:spLocks noChangeShapeType="1"/>
          </p:cNvSpPr>
          <p:nvPr/>
        </p:nvSpPr>
        <p:spPr bwMode="auto">
          <a:xfrm flipH="1">
            <a:off x="684213" y="2781300"/>
            <a:ext cx="1295400" cy="2160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79" name="Line 18"/>
          <p:cNvSpPr>
            <a:spLocks noChangeShapeType="1"/>
          </p:cNvSpPr>
          <p:nvPr/>
        </p:nvSpPr>
        <p:spPr bwMode="auto">
          <a:xfrm>
            <a:off x="1979613" y="2781300"/>
            <a:ext cx="504825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0" name="Line 19"/>
          <p:cNvSpPr>
            <a:spLocks noChangeShapeType="1"/>
          </p:cNvSpPr>
          <p:nvPr/>
        </p:nvSpPr>
        <p:spPr bwMode="auto">
          <a:xfrm flipV="1">
            <a:off x="468313" y="4508500"/>
            <a:ext cx="3167062" cy="433388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1" name="Rectangle 20"/>
          <p:cNvSpPr>
            <a:spLocks noGrp="1" noChangeArrowheads="1"/>
          </p:cNvSpPr>
          <p:nvPr>
            <p:ph type="title"/>
          </p:nvPr>
        </p:nvSpPr>
        <p:spPr>
          <a:xfrm>
            <a:off x="2555875" y="476250"/>
            <a:ext cx="6346825" cy="1084263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170005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4211638" y="2133600"/>
            <a:ext cx="4752975" cy="2303463"/>
          </a:xfrm>
        </p:spPr>
        <p:txBody>
          <a:bodyPr/>
          <a:lstStyle/>
          <a:p>
            <a:pPr marL="419100" indent="-419100" eaLnBrk="1" hangingPunct="1">
              <a:buFont typeface="Wingdings" pitchFamily="2" charset="2"/>
              <a:buNone/>
            </a:pPr>
            <a:r>
              <a:rPr lang="en-US" sz="3200" b="1" smtClean="0">
                <a:latin typeface="Monotype Corsiva" pitchFamily="66" charset="0"/>
              </a:rPr>
              <a:t>   </a:t>
            </a:r>
            <a:r>
              <a:rPr lang="ru-RU" sz="3200" b="1" smtClean="0">
                <a:solidFill>
                  <a:srgbClr val="008000"/>
                </a:solidFill>
                <a:latin typeface="Monotype Corsiva" pitchFamily="66" charset="0"/>
              </a:rPr>
              <a:t>По рисунку ответьте на </a:t>
            </a:r>
            <a:r>
              <a:rPr lang="en-US" sz="3200" b="1" smtClean="0">
                <a:solidFill>
                  <a:srgbClr val="008000"/>
                </a:solidFill>
                <a:latin typeface="Monotype Corsiva" pitchFamily="66" charset="0"/>
              </a:rPr>
              <a:t>    </a:t>
            </a:r>
            <a:r>
              <a:rPr lang="ru-RU" sz="3200" b="1" smtClean="0">
                <a:solidFill>
                  <a:srgbClr val="008000"/>
                </a:solidFill>
                <a:latin typeface="Monotype Corsiva" pitchFamily="66" charset="0"/>
              </a:rPr>
              <a:t>     вопросы.</a:t>
            </a:r>
          </a:p>
          <a:p>
            <a:pPr marL="419100" indent="-419100" eaLnBrk="1" hangingPunct="1">
              <a:buFont typeface="Wingdings" pitchFamily="2" charset="2"/>
              <a:buNone/>
            </a:pPr>
            <a:r>
              <a:rPr lang="en-US" sz="3200" b="1" i="1" smtClean="0">
                <a:solidFill>
                  <a:srgbClr val="008000"/>
                </a:solidFill>
                <a:latin typeface="Monotype Corsiva" pitchFamily="66" charset="0"/>
              </a:rPr>
              <a:t>   </a:t>
            </a:r>
            <a:r>
              <a:rPr lang="ru-RU" sz="3200" b="1" i="1" smtClean="0">
                <a:solidFill>
                  <a:srgbClr val="008000"/>
                </a:solidFill>
                <a:latin typeface="Monotype Corsiva" pitchFamily="66" charset="0"/>
              </a:rPr>
              <a:t>Вне каких плоскостей</a:t>
            </a:r>
          </a:p>
          <a:p>
            <a:pPr marL="419100" indent="-419100" eaLnBrk="1" hangingPunct="1">
              <a:buFont typeface="Wingdings" pitchFamily="2" charset="2"/>
              <a:buNone/>
            </a:pPr>
            <a:r>
              <a:rPr lang="ru-RU" sz="3200" b="1" i="1" smtClean="0">
                <a:solidFill>
                  <a:srgbClr val="008000"/>
                </a:solidFill>
                <a:latin typeface="Monotype Corsiva" pitchFamily="66" charset="0"/>
              </a:rPr>
              <a:t>          лежит точка</a:t>
            </a:r>
            <a:endParaRPr lang="en-US" sz="3200" b="1" i="1" smtClean="0">
              <a:solidFill>
                <a:srgbClr val="008000"/>
              </a:solidFill>
              <a:latin typeface="Monotype Corsiva" pitchFamily="66" charset="0"/>
            </a:endParaRPr>
          </a:p>
          <a:p>
            <a:pPr marL="419100" indent="-419100" eaLnBrk="1" hangingPunct="1">
              <a:buFont typeface="Wingdings" pitchFamily="2" charset="2"/>
              <a:buNone/>
            </a:pPr>
            <a:endParaRPr lang="ru-RU" sz="3200" b="1" i="1" smtClean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4067175" y="4724400"/>
            <a:ext cx="7969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М;</a:t>
            </a:r>
            <a:endParaRPr lang="ru-RU" sz="4400"/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5076825" y="4724400"/>
            <a:ext cx="6937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К;</a:t>
            </a:r>
            <a:endParaRPr lang="ru-RU" sz="4400"/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084888" y="4724400"/>
            <a:ext cx="6699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А;</a:t>
            </a:r>
            <a:endParaRPr lang="ru-RU" sz="4400"/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6875463" y="4724400"/>
            <a:ext cx="6492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>
                <a:solidFill>
                  <a:srgbClr val="CC3300"/>
                </a:solidFill>
                <a:latin typeface="Monotype Corsiva" pitchFamily="66" charset="0"/>
              </a:rPr>
              <a:t>P</a:t>
            </a:r>
            <a:r>
              <a:rPr lang="ru-RU" sz="4400" b="1" i="1">
                <a:solidFill>
                  <a:srgbClr val="CC3300"/>
                </a:solidFill>
                <a:latin typeface="Monotype Corsiva" pitchFamily="66" charset="0"/>
              </a:rPr>
              <a:t>;</a:t>
            </a:r>
            <a:endParaRPr lang="ru-RU" sz="4400"/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7812088" y="4652963"/>
            <a:ext cx="4445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b="1" i="1">
                <a:solidFill>
                  <a:srgbClr val="CC3300"/>
                </a:solidFill>
                <a:latin typeface="Monotype Corsiva" pitchFamily="66" charset="0"/>
              </a:rPr>
              <a:t>S</a:t>
            </a:r>
            <a:endParaRPr lang="ru-RU" sz="440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0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0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0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0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0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0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0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0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0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00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OW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260350"/>
            <a:ext cx="15859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395288" y="2708275"/>
            <a:ext cx="3240087" cy="2787650"/>
            <a:chOff x="2928" y="2160"/>
            <a:chExt cx="1824" cy="1536"/>
          </a:xfrm>
        </p:grpSpPr>
        <p:sp>
          <p:nvSpPr>
            <p:cNvPr id="37913" name="Line 4"/>
            <p:cNvSpPr>
              <a:spLocks noChangeShapeType="1"/>
            </p:cNvSpPr>
            <p:nvPr/>
          </p:nvSpPr>
          <p:spPr bwMode="auto">
            <a:xfrm flipV="1">
              <a:off x="2976" y="3168"/>
              <a:ext cx="1728" cy="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7914" name="Freeform 5"/>
            <p:cNvSpPr>
              <a:spLocks/>
            </p:cNvSpPr>
            <p:nvPr/>
          </p:nvSpPr>
          <p:spPr bwMode="auto">
            <a:xfrm>
              <a:off x="2928" y="2160"/>
              <a:ext cx="912" cy="1536"/>
            </a:xfrm>
            <a:custGeom>
              <a:avLst/>
              <a:gdLst>
                <a:gd name="T0" fmla="*/ 0 w 1248"/>
                <a:gd name="T1" fmla="*/ 256 h 1824"/>
                <a:gd name="T2" fmla="*/ 42 w 1248"/>
                <a:gd name="T3" fmla="*/ 388 h 1824"/>
                <a:gd name="T4" fmla="*/ 75 w 1248"/>
                <a:gd name="T5" fmla="*/ 0 h 1824"/>
                <a:gd name="T6" fmla="*/ 0 w 1248"/>
                <a:gd name="T7" fmla="*/ 256 h 18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1824"/>
                <a:gd name="T14" fmla="*/ 1248 w 1248"/>
                <a:gd name="T15" fmla="*/ 1824 h 18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1824">
                  <a:moveTo>
                    <a:pt x="0" y="1200"/>
                  </a:moveTo>
                  <a:lnTo>
                    <a:pt x="720" y="1824"/>
                  </a:lnTo>
                  <a:lnTo>
                    <a:pt x="1248" y="0"/>
                  </a:lnTo>
                  <a:lnTo>
                    <a:pt x="0" y="1200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37915" name="Freeform 6"/>
            <p:cNvSpPr>
              <a:spLocks/>
            </p:cNvSpPr>
            <p:nvPr/>
          </p:nvSpPr>
          <p:spPr bwMode="auto">
            <a:xfrm>
              <a:off x="3456" y="2160"/>
              <a:ext cx="1296" cy="1536"/>
            </a:xfrm>
            <a:custGeom>
              <a:avLst/>
              <a:gdLst>
                <a:gd name="T0" fmla="*/ 0 w 1296"/>
                <a:gd name="T1" fmla="*/ 1536 h 1536"/>
                <a:gd name="T2" fmla="*/ 384 w 1296"/>
                <a:gd name="T3" fmla="*/ 0 h 1536"/>
                <a:gd name="T4" fmla="*/ 1296 w 1296"/>
                <a:gd name="T5" fmla="*/ 1008 h 1536"/>
                <a:gd name="T6" fmla="*/ 0 w 1296"/>
                <a:gd name="T7" fmla="*/ 1536 h 15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6"/>
                <a:gd name="T13" fmla="*/ 0 h 1536"/>
                <a:gd name="T14" fmla="*/ 1296 w 1296"/>
                <a:gd name="T15" fmla="*/ 1536 h 1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6" h="1536">
                  <a:moveTo>
                    <a:pt x="0" y="1536"/>
                  </a:moveTo>
                  <a:lnTo>
                    <a:pt x="384" y="0"/>
                  </a:lnTo>
                  <a:lnTo>
                    <a:pt x="1296" y="1008"/>
                  </a:lnTo>
                  <a:lnTo>
                    <a:pt x="0" y="1536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1116013" y="5373688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В</a:t>
            </a:r>
          </a:p>
        </p:txBody>
      </p:sp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179388" y="4005263"/>
            <a:ext cx="407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Arial" charset="0"/>
              </a:rPr>
              <a:t>А</a:t>
            </a: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3563938" y="43656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С</a:t>
            </a:r>
          </a:p>
        </p:txBody>
      </p:sp>
      <p:sp>
        <p:nvSpPr>
          <p:cNvPr id="37895" name="Text Box 10"/>
          <p:cNvSpPr txBox="1">
            <a:spLocks noChangeArrowheads="1"/>
          </p:cNvSpPr>
          <p:nvPr/>
        </p:nvSpPr>
        <p:spPr bwMode="auto">
          <a:xfrm>
            <a:off x="3276600" y="36449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М</a:t>
            </a:r>
          </a:p>
        </p:txBody>
      </p:sp>
      <p:sp>
        <p:nvSpPr>
          <p:cNvPr id="37896" name="Text Box 11"/>
          <p:cNvSpPr txBox="1">
            <a:spLocks noChangeArrowheads="1"/>
          </p:cNvSpPr>
          <p:nvPr/>
        </p:nvSpPr>
        <p:spPr bwMode="auto">
          <a:xfrm>
            <a:off x="179388" y="5013325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  Р</a:t>
            </a:r>
          </a:p>
        </p:txBody>
      </p:sp>
      <p:sp>
        <p:nvSpPr>
          <p:cNvPr id="37897" name="Oval 12"/>
          <p:cNvSpPr>
            <a:spLocks noChangeArrowheads="1"/>
          </p:cNvSpPr>
          <p:nvPr/>
        </p:nvSpPr>
        <p:spPr bwMode="auto">
          <a:xfrm>
            <a:off x="684213" y="4868863"/>
            <a:ext cx="98425" cy="936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8" name="Oval 13"/>
          <p:cNvSpPr>
            <a:spLocks noChangeArrowheads="1"/>
          </p:cNvSpPr>
          <p:nvPr/>
        </p:nvSpPr>
        <p:spPr bwMode="auto">
          <a:xfrm>
            <a:off x="3203575" y="4076700"/>
            <a:ext cx="96838" cy="936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9" name="Oval 14"/>
          <p:cNvSpPr>
            <a:spLocks noChangeArrowheads="1"/>
          </p:cNvSpPr>
          <p:nvPr/>
        </p:nvSpPr>
        <p:spPr bwMode="auto">
          <a:xfrm>
            <a:off x="2411413" y="4941888"/>
            <a:ext cx="96837" cy="952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900" name="Text Box 15"/>
          <p:cNvSpPr txBox="1">
            <a:spLocks noChangeArrowheads="1"/>
          </p:cNvSpPr>
          <p:nvPr/>
        </p:nvSpPr>
        <p:spPr bwMode="auto">
          <a:xfrm>
            <a:off x="1835150" y="22764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latin typeface="Arial" charset="0"/>
              </a:rPr>
              <a:t>S</a:t>
            </a:r>
            <a:endParaRPr lang="ru-RU" sz="2400" b="1" i="1">
              <a:latin typeface="Arial" charset="0"/>
            </a:endParaRPr>
          </a:p>
        </p:txBody>
      </p:sp>
      <p:sp>
        <p:nvSpPr>
          <p:cNvPr id="37901" name="Text Box 16"/>
          <p:cNvSpPr txBox="1">
            <a:spLocks noChangeArrowheads="1"/>
          </p:cNvSpPr>
          <p:nvPr/>
        </p:nvSpPr>
        <p:spPr bwMode="auto">
          <a:xfrm>
            <a:off x="2411413" y="5084763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Arial" charset="0"/>
              </a:rPr>
              <a:t>К</a:t>
            </a:r>
          </a:p>
        </p:txBody>
      </p:sp>
      <p:sp>
        <p:nvSpPr>
          <p:cNvPr id="37902" name="Line 17"/>
          <p:cNvSpPr>
            <a:spLocks noChangeShapeType="1"/>
          </p:cNvSpPr>
          <p:nvPr/>
        </p:nvSpPr>
        <p:spPr bwMode="auto">
          <a:xfrm flipH="1">
            <a:off x="684213" y="2781300"/>
            <a:ext cx="1295400" cy="2160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3" name="Line 18"/>
          <p:cNvSpPr>
            <a:spLocks noChangeShapeType="1"/>
          </p:cNvSpPr>
          <p:nvPr/>
        </p:nvSpPr>
        <p:spPr bwMode="auto">
          <a:xfrm>
            <a:off x="1979613" y="2781300"/>
            <a:ext cx="504825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4" name="Line 19"/>
          <p:cNvSpPr>
            <a:spLocks noChangeShapeType="1"/>
          </p:cNvSpPr>
          <p:nvPr/>
        </p:nvSpPr>
        <p:spPr bwMode="auto">
          <a:xfrm flipV="1">
            <a:off x="468313" y="4508500"/>
            <a:ext cx="3167062" cy="433388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5" name="Rectangle 20"/>
          <p:cNvSpPr>
            <a:spLocks noGrp="1" noChangeArrowheads="1"/>
          </p:cNvSpPr>
          <p:nvPr>
            <p:ph type="title"/>
          </p:nvPr>
        </p:nvSpPr>
        <p:spPr>
          <a:xfrm>
            <a:off x="2555875" y="476250"/>
            <a:ext cx="6346825" cy="1084263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171029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4211638" y="2133600"/>
            <a:ext cx="4752975" cy="1727200"/>
          </a:xfrm>
        </p:spPr>
        <p:txBody>
          <a:bodyPr/>
          <a:lstStyle/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500" b="1" smtClean="0">
                <a:latin typeface="Monotype Corsiva" pitchFamily="66" charset="0"/>
              </a:rPr>
              <a:t>   </a:t>
            </a:r>
            <a:r>
              <a:rPr lang="ru-RU" b="1" smtClean="0">
                <a:solidFill>
                  <a:srgbClr val="0000CC"/>
                </a:solidFill>
                <a:latin typeface="Monotype Corsiva" pitchFamily="66" charset="0"/>
              </a:rPr>
              <a:t>По рисунку ответьте на </a:t>
            </a:r>
            <a:r>
              <a:rPr lang="en-US" b="1" smtClean="0">
                <a:solidFill>
                  <a:srgbClr val="0000CC"/>
                </a:solidFill>
                <a:latin typeface="Monotype Corsiva" pitchFamily="66" charset="0"/>
              </a:rPr>
              <a:t>    </a:t>
            </a:r>
            <a:r>
              <a:rPr lang="ru-RU" b="1" smtClean="0">
                <a:solidFill>
                  <a:srgbClr val="0000CC"/>
                </a:solidFill>
                <a:latin typeface="Monotype Corsiva" pitchFamily="66" charset="0"/>
              </a:rPr>
              <a:t>вопросы.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i="1" smtClean="0">
                <a:solidFill>
                  <a:srgbClr val="0000CC"/>
                </a:solidFill>
                <a:latin typeface="Monotype Corsiva" pitchFamily="66" charset="0"/>
              </a:rPr>
              <a:t>   </a:t>
            </a:r>
            <a:r>
              <a:rPr lang="ru-RU" b="1" i="1" smtClean="0">
                <a:solidFill>
                  <a:srgbClr val="0000CC"/>
                </a:solidFill>
                <a:latin typeface="Monotype Corsiva" pitchFamily="66" charset="0"/>
              </a:rPr>
              <a:t>По какой прямой пересекаются плоскости</a:t>
            </a:r>
          </a:p>
          <a:p>
            <a:pPr marL="495300" indent="-4953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b="1" i="1" smtClean="0">
                <a:latin typeface="Monotype Corsiva" pitchFamily="66" charset="0"/>
              </a:rPr>
              <a:t>                                                         </a:t>
            </a:r>
            <a:endParaRPr lang="ru-RU" smtClean="0"/>
          </a:p>
        </p:txBody>
      </p:sp>
      <p:sp>
        <p:nvSpPr>
          <p:cNvPr id="22" name="Прямоугольник 21"/>
          <p:cNvSpPr/>
          <p:nvPr/>
        </p:nvSpPr>
        <p:spPr>
          <a:xfrm>
            <a:off x="4787900" y="3933825"/>
            <a:ext cx="2952750" cy="22463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Font typeface="Wingdings" pitchFamily="2" charset="2"/>
              <a:buAutoNum type="arabicPeriod"/>
              <a:defRPr/>
            </a:pP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ABS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 и 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BSC;</a:t>
            </a:r>
            <a:endParaRPr lang="ru-RU" sz="2800" b="1" i="1" dirty="0">
              <a:solidFill>
                <a:srgbClr val="C00000"/>
              </a:solidFill>
              <a:latin typeface="Monotype Corsiva" pitchFamily="66" charset="0"/>
            </a:endParaRPr>
          </a:p>
          <a:p>
            <a:pPr marL="514350" indent="-514350">
              <a:buFont typeface="Wingdings" pitchFamily="2" charset="2"/>
              <a:buAutoNum type="arabicPeriod"/>
              <a:defRPr/>
            </a:pP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ABC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и 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ASC;</a:t>
            </a:r>
          </a:p>
          <a:p>
            <a:pPr marL="495300" indent="-495300">
              <a:buFont typeface="Wingdings" pitchFamily="2" charset="2"/>
              <a:buNone/>
              <a:defRPr/>
            </a:pP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3.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ABC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 и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ABS; </a:t>
            </a:r>
            <a:endParaRPr lang="ru-RU" sz="2800" b="1" i="1" dirty="0">
              <a:solidFill>
                <a:srgbClr val="C00000"/>
              </a:solidFill>
              <a:latin typeface="Monotype Corsiva" pitchFamily="66" charset="0"/>
            </a:endParaRPr>
          </a:p>
          <a:p>
            <a:pPr marL="495300" indent="-495300">
              <a:defRPr/>
            </a:pP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4.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ABS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и 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ASC;</a:t>
            </a:r>
          </a:p>
          <a:p>
            <a:pPr marL="495300" indent="-495300">
              <a:buFont typeface="Wingdings" pitchFamily="2" charset="2"/>
              <a:buNone/>
              <a:defRPr/>
            </a:pP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5. 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 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PSC</a:t>
            </a:r>
            <a:r>
              <a:rPr lang="ru-RU" sz="2800" b="1" i="1" dirty="0">
                <a:solidFill>
                  <a:srgbClr val="C00000"/>
                </a:solidFill>
                <a:latin typeface="Monotype Corsiva" pitchFamily="66" charset="0"/>
              </a:rPr>
              <a:t>  и</a:t>
            </a:r>
            <a:r>
              <a:rPr lang="en-US" sz="2800" b="1" i="1" dirty="0">
                <a:solidFill>
                  <a:srgbClr val="C00000"/>
                </a:solidFill>
                <a:latin typeface="Monotype Corsiva" pitchFamily="66" charset="0"/>
              </a:rPr>
              <a:t>  ABC.</a:t>
            </a:r>
            <a:endParaRPr lang="ru-RU" sz="2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cxnSp>
        <p:nvCxnSpPr>
          <p:cNvPr id="25" name="Прямая соединительная линия 24"/>
          <p:cNvCxnSpPr>
            <a:endCxn id="37902" idx="0"/>
          </p:cNvCxnSpPr>
          <p:nvPr/>
        </p:nvCxnSpPr>
        <p:spPr>
          <a:xfrm flipV="1">
            <a:off x="1331913" y="2781300"/>
            <a:ext cx="647700" cy="266382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endCxn id="37904" idx="1"/>
          </p:cNvCxnSpPr>
          <p:nvPr/>
        </p:nvCxnSpPr>
        <p:spPr>
          <a:xfrm flipV="1">
            <a:off x="395288" y="4508500"/>
            <a:ext cx="3240087" cy="73025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95288" y="4581525"/>
            <a:ext cx="936625" cy="93503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endCxn id="37915" idx="1"/>
          </p:cNvCxnSpPr>
          <p:nvPr/>
        </p:nvCxnSpPr>
        <p:spPr>
          <a:xfrm flipV="1">
            <a:off x="395288" y="2708275"/>
            <a:ext cx="1620837" cy="187325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37904" idx="1"/>
          </p:cNvCxnSpPr>
          <p:nvPr/>
        </p:nvCxnSpPr>
        <p:spPr>
          <a:xfrm flipV="1">
            <a:off x="755650" y="4508500"/>
            <a:ext cx="2879725" cy="360363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1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0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620713"/>
            <a:ext cx="5781675" cy="1439862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05038"/>
            <a:ext cx="7634287" cy="417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50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400" b="1" i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Могут ли две различные плоскости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               иметь только одну общую точку?</a:t>
            </a:r>
          </a:p>
          <a:p>
            <a:pPr eaLnBrk="1" hangingPunct="1">
              <a:buFont typeface="Wingdings" pitchFamily="2" charset="2"/>
              <a:buNone/>
            </a:pPr>
            <a:endParaRPr lang="ru-RU" sz="2400" b="1" i="1" smtClean="0">
              <a:solidFill>
                <a:srgbClr val="009900"/>
              </a:solidFill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Каково взаимное расположение двух прямых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пространстве, если они имеют две общие точки?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Могут ли две различные прямые в пространстве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1" i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иметь более одной общей точки?</a:t>
            </a:r>
          </a:p>
          <a:p>
            <a:pPr eaLnBrk="1" hangingPunct="1">
              <a:buFont typeface="Wingdings" pitchFamily="2" charset="2"/>
              <a:buNone/>
            </a:pPr>
            <a:endParaRPr lang="ru-RU" sz="2500" b="1" i="1" smtClean="0">
              <a:solidFill>
                <a:srgbClr val="CC0000"/>
              </a:solidFill>
            </a:endParaRPr>
          </a:p>
        </p:txBody>
      </p:sp>
      <p:pic>
        <p:nvPicPr>
          <p:cNvPr id="30724" name="Picture 4" descr="FAQ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35863" y="3933825"/>
            <a:ext cx="1608137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OWL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8825" y="115888"/>
            <a:ext cx="1557338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350"/>
                            </p:stCondLst>
                            <p:childTnLst>
                              <p:par>
                                <p:cTn id="5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836613"/>
            <a:ext cx="5975350" cy="1295400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3357563"/>
            <a:ext cx="7993062" cy="252095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6600"/>
                </a:solidFill>
                <a:latin typeface="Comic Sans MS" pitchFamily="66" charset="0"/>
              </a:rPr>
              <a:t>Столяр проверяет, лежат ли ножки стула в одной плоскости, при помощи двух нитей. Объясните, как он это делает.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39940" name="Picture 4" descr="OW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188" y="476250"/>
            <a:ext cx="16795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1125538"/>
            <a:ext cx="5903912" cy="1223962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924175"/>
            <a:ext cx="7847013" cy="27368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mtClean="0">
              <a:latin typeface="Comic Sans MS" pitchFamily="66" charset="0"/>
            </a:endParaRPr>
          </a:p>
          <a:p>
            <a:pPr eaLnBrk="1" hangingPunct="1"/>
            <a:r>
              <a:rPr lang="ru-RU" smtClean="0">
                <a:solidFill>
                  <a:srgbClr val="990099"/>
                </a:solidFill>
                <a:latin typeface="Comic Sans MS" pitchFamily="66" charset="0"/>
              </a:rPr>
              <a:t>Докажите, что все вершины четырёхугольника принадлежат одной плоскости, если его диагонали пересекаются.</a:t>
            </a:r>
          </a:p>
        </p:txBody>
      </p:sp>
      <p:pic>
        <p:nvPicPr>
          <p:cNvPr id="40964" name="Picture 4" descr="OW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750" y="404813"/>
            <a:ext cx="172561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1125538"/>
            <a:ext cx="5903912" cy="1223962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CC3300"/>
                </a:solidFill>
                <a:latin typeface="Comic Sans MS" pitchFamily="66" charset="0"/>
              </a:rPr>
              <a:t>Решение задач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3068638"/>
            <a:ext cx="6551613" cy="28082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4000" smtClean="0">
                <a:solidFill>
                  <a:srgbClr val="990099"/>
                </a:solidFill>
                <a:latin typeface="Comic Sans MS" pitchFamily="66" charset="0"/>
              </a:rPr>
              <a:t>Выполните:</a:t>
            </a:r>
            <a:r>
              <a:rPr lang="ru-RU" sz="3600" smtClean="0">
                <a:solidFill>
                  <a:srgbClr val="990099"/>
                </a:solidFill>
                <a:latin typeface="Comic Sans MS" pitchFamily="66" charset="0"/>
              </a:rPr>
              <a:t>      Упр. 3.</a:t>
            </a:r>
          </a:p>
          <a:p>
            <a:pPr eaLnBrk="1" hangingPunct="1">
              <a:buFont typeface="Wingdings" pitchFamily="2" charset="2"/>
              <a:buNone/>
            </a:pPr>
            <a:endParaRPr lang="ru-RU" sz="3600" smtClean="0">
              <a:solidFill>
                <a:srgbClr val="990099"/>
              </a:solidFill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3600" smtClean="0">
                <a:solidFill>
                  <a:srgbClr val="990099"/>
                </a:solidFill>
                <a:latin typeface="Comic Sans MS" pitchFamily="66" charset="0"/>
              </a:rPr>
              <a:t>                            Упр. 1.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 smtClean="0">
                <a:solidFill>
                  <a:srgbClr val="990099"/>
                </a:solidFill>
                <a:latin typeface="Comic Sans MS" pitchFamily="66" charset="0"/>
              </a:rPr>
              <a:t>                            </a:t>
            </a:r>
          </a:p>
        </p:txBody>
      </p:sp>
      <p:pic>
        <p:nvPicPr>
          <p:cNvPr id="135173" name="Picture 5" descr="ANTN06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404813"/>
            <a:ext cx="252095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1725613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Comic Sans MS" pitchFamily="66" charset="0"/>
              </a:rPr>
              <a:t>  </a:t>
            </a:r>
            <a:r>
              <a:rPr lang="ru-RU" sz="4800" b="1" smtClean="0">
                <a:solidFill>
                  <a:srgbClr val="CC3300"/>
                </a:solidFill>
                <a:latin typeface="Comic Sans MS" pitchFamily="66" charset="0"/>
              </a:rPr>
              <a:t>Домашнее задание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565400"/>
            <a:ext cx="4968875" cy="37449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500" b="1" smtClean="0">
                <a:solidFill>
                  <a:srgbClr val="800080"/>
                </a:solidFill>
                <a:latin typeface="Comic Sans MS" pitchFamily="66" charset="0"/>
              </a:rPr>
              <a:t>Изучить п.1.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500" b="1" smtClean="0">
                <a:solidFill>
                  <a:srgbClr val="800080"/>
                </a:solidFill>
                <a:latin typeface="Comic Sans MS" pitchFamily="66" charset="0"/>
              </a:rPr>
              <a:t>Повторить аксиомы </a:t>
            </a:r>
            <a:r>
              <a:rPr lang="en-US" sz="3500" b="1" smtClean="0">
                <a:solidFill>
                  <a:srgbClr val="800080"/>
                </a:solidFill>
                <a:latin typeface="Comic Sans MS" pitchFamily="66" charset="0"/>
              </a:rPr>
              <a:t>I – IX</a:t>
            </a:r>
            <a:r>
              <a:rPr lang="ru-RU" sz="3500" b="1" smtClean="0">
                <a:solidFill>
                  <a:srgbClr val="800080"/>
                </a:solidFill>
                <a:latin typeface="Comic Sans MS" pitchFamily="66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500" b="1" smtClean="0">
                <a:solidFill>
                  <a:srgbClr val="800080"/>
                </a:solidFill>
                <a:latin typeface="Comic Sans MS" pitchFamily="66" charset="0"/>
              </a:rPr>
              <a:t>Выполнить упр. 2.</a:t>
            </a:r>
          </a:p>
          <a:p>
            <a:pPr eaLnBrk="1" hangingPunct="1">
              <a:buFont typeface="Wingdings" pitchFamily="2" charset="2"/>
              <a:buNone/>
            </a:pPr>
            <a:endParaRPr lang="ru-RU" b="1" smtClean="0">
              <a:latin typeface="Comic Sans MS" pitchFamily="66" charset="0"/>
            </a:endParaRPr>
          </a:p>
        </p:txBody>
      </p:sp>
      <p:pic>
        <p:nvPicPr>
          <p:cNvPr id="43012" name="Picture 7" descr="Ychenik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24525" y="3068638"/>
            <a:ext cx="3087688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92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92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92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607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Grp="1" noChangeArrowheads="1"/>
          </p:cNvSpPr>
          <p:nvPr>
            <p:ph type="title"/>
          </p:nvPr>
        </p:nvSpPr>
        <p:spPr>
          <a:xfrm>
            <a:off x="1476375" y="188913"/>
            <a:ext cx="7010400" cy="817562"/>
          </a:xfrm>
        </p:spPr>
        <p:txBody>
          <a:bodyPr/>
          <a:lstStyle/>
          <a:p>
            <a:pPr eaLnBrk="1" hangingPunct="1"/>
            <a:r>
              <a:rPr lang="ru-RU" b="1" smtClean="0">
                <a:latin typeface="Comic Sans MS" pitchFamily="66" charset="0"/>
              </a:rPr>
              <a:t>  </a:t>
            </a:r>
            <a:r>
              <a:rPr lang="ru-RU" sz="3200" b="1" smtClean="0">
                <a:solidFill>
                  <a:srgbClr val="C00000"/>
                </a:solidFill>
                <a:latin typeface="Comic Sans MS" pitchFamily="66" charset="0"/>
              </a:rPr>
              <a:t>Информационные источники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12875"/>
            <a:ext cx="8353425" cy="5040313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r>
              <a:rPr lang="ru-RU" sz="1800" b="1" i="1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18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Литература. </a:t>
            </a:r>
            <a:endParaRPr lang="ru-RU" sz="180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1. А.В.Погорелов Геометрия 10-11 ,Москва, Просвещение,2009 год. 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 Геометрия 10 класс (поурочные планы). Составители Т. Л. Афанасьева, Л. А. Тапилина. Изд.  «Учитель», Волгоград, 2001.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3. Зив Б. Г. Геометрия: дидактические материалы для 10 класса. — М.: Просвещение, 2007—2008. 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4. Саакян С. М. Изучение геометрии в 10—11 классах /С. М. Саакян, В. Ф. Бутузов. — М.:  Просвещение, 2008. 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5. Земляков А. Н. Геометрия в 10 классе: методические рекомендации. — М.: Просвещение, 2002. 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6. Геометрия 10-11 классы. Тесты для текущего и обобщающего контроля. Авторы-составители:    Г.И. Ковалёва,  Н.И. Мазурова.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7. Евстафьева Л. П. Геометрия: дидактические материалы для 10—11 класса. — М.: Просвещение, 2004. 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8. Геометрия, 10—11: Кн. для учителя / А. Д. Александров, А. Л. Вернер, В. И. Рыжик, Л. П.Евстафьева. — М.: Просвещение, 2005.</a:t>
            </a:r>
          </a:p>
          <a:p>
            <a:r>
              <a:rPr lang="ru-RU" sz="16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9. Зив Б. Г. Задачи по геометрии для 7—11 классов/ Б. Г. Зив, В. М. Мейлер, А. Г. Баханский. —   М.: Просвещение, 2003—2008.</a:t>
            </a:r>
          </a:p>
          <a:p>
            <a:pPr eaLnBrk="1" hangingPunct="1">
              <a:buFont typeface="Wingdings" pitchFamily="2" charset="2"/>
              <a:buNone/>
            </a:pPr>
            <a:endParaRPr lang="ru-RU" b="1" smtClean="0">
              <a:latin typeface="Comic Sans MS" pitchFamily="66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ainstorming Session">
  <a:themeElements>
    <a:clrScheme name="Brainstorming Session 1">
      <a:dk1>
        <a:srgbClr val="FFCC00"/>
      </a:dk1>
      <a:lt1>
        <a:srgbClr val="F8F8F8"/>
      </a:lt1>
      <a:dk2>
        <a:srgbClr val="000000"/>
      </a:dk2>
      <a:lt2>
        <a:srgbClr val="6666FF"/>
      </a:lt2>
      <a:accent1>
        <a:srgbClr val="669900"/>
      </a:accent1>
      <a:accent2>
        <a:srgbClr val="006600"/>
      </a:accent2>
      <a:accent3>
        <a:srgbClr val="AAAAAA"/>
      </a:accent3>
      <a:accent4>
        <a:srgbClr val="D4D4D4"/>
      </a:accent4>
      <a:accent5>
        <a:srgbClr val="B8CAAA"/>
      </a:accent5>
      <a:accent6>
        <a:srgbClr val="005C00"/>
      </a:accent6>
      <a:hlink>
        <a:srgbClr val="0099FF"/>
      </a:hlink>
      <a:folHlink>
        <a:srgbClr val="669900"/>
      </a:folHlink>
    </a:clrScheme>
    <a:fontScheme name="Brainstorming Sessi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rainstorming Session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instorming Session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instorming Session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rainstorming Session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rainstorming Session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mpany Handbook">
  <a:themeElements>
    <a:clrScheme name="Company Handbook 1">
      <a:dk1>
        <a:srgbClr val="00354E"/>
      </a:dk1>
      <a:lt1>
        <a:srgbClr val="EAEAEA"/>
      </a:lt1>
      <a:dk2>
        <a:srgbClr val="006699"/>
      </a:dk2>
      <a:lt2>
        <a:srgbClr val="CCECFF"/>
      </a:lt2>
      <a:accent1>
        <a:srgbClr val="006699"/>
      </a:accent1>
      <a:accent2>
        <a:srgbClr val="6699FF"/>
      </a:accent2>
      <a:accent3>
        <a:srgbClr val="AAB8CA"/>
      </a:accent3>
      <a:accent4>
        <a:srgbClr val="C8C8C8"/>
      </a:accent4>
      <a:accent5>
        <a:srgbClr val="AAB8CA"/>
      </a:accent5>
      <a:accent6>
        <a:srgbClr val="5C8AE7"/>
      </a:accent6>
      <a:hlink>
        <a:srgbClr val="CCCCFF"/>
      </a:hlink>
      <a:folHlink>
        <a:srgbClr val="5E6FD4"/>
      </a:folHlink>
    </a:clrScheme>
    <a:fontScheme name="Company Handbook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mpany Handbook 1">
        <a:dk1>
          <a:srgbClr val="00354E"/>
        </a:dk1>
        <a:lt1>
          <a:srgbClr val="EAEAEA"/>
        </a:lt1>
        <a:dk2>
          <a:srgbClr val="006699"/>
        </a:dk2>
        <a:lt2>
          <a:srgbClr val="CCECFF"/>
        </a:lt2>
        <a:accent1>
          <a:srgbClr val="006699"/>
        </a:accent1>
        <a:accent2>
          <a:srgbClr val="6699FF"/>
        </a:accent2>
        <a:accent3>
          <a:srgbClr val="AAB8CA"/>
        </a:accent3>
        <a:accent4>
          <a:srgbClr val="C8C8C8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2">
        <a:dk1>
          <a:srgbClr val="000080"/>
        </a:dk1>
        <a:lt1>
          <a:srgbClr val="FFFFFF"/>
        </a:lt1>
        <a:dk2>
          <a:srgbClr val="3366CC"/>
        </a:dk2>
        <a:lt2>
          <a:srgbClr val="7A7C93"/>
        </a:lt2>
        <a:accent1>
          <a:srgbClr val="006699"/>
        </a:accent1>
        <a:accent2>
          <a:srgbClr val="6699FF"/>
        </a:accent2>
        <a:accent3>
          <a:srgbClr val="FFFFFF"/>
        </a:accent3>
        <a:accent4>
          <a:srgbClr val="00006C"/>
        </a:accent4>
        <a:accent5>
          <a:srgbClr val="AAB8CA"/>
        </a:accent5>
        <a:accent6>
          <a:srgbClr val="5C8AE7"/>
        </a:accent6>
        <a:hlink>
          <a:srgbClr val="9933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B8B8B8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4">
        <a:dk1>
          <a:srgbClr val="660066"/>
        </a:dk1>
        <a:lt1>
          <a:srgbClr val="EAEAEA"/>
        </a:lt1>
        <a:dk2>
          <a:srgbClr val="3366CC"/>
        </a:dk2>
        <a:lt2>
          <a:srgbClr val="7A7C93"/>
        </a:lt2>
        <a:accent1>
          <a:srgbClr val="00CCCC"/>
        </a:accent1>
        <a:accent2>
          <a:srgbClr val="CC66FF"/>
        </a:accent2>
        <a:accent3>
          <a:srgbClr val="F3F3F3"/>
        </a:accent3>
        <a:accent4>
          <a:srgbClr val="560056"/>
        </a:accent4>
        <a:accent5>
          <a:srgbClr val="AAE2E2"/>
        </a:accent5>
        <a:accent6>
          <a:srgbClr val="B95CE7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5">
        <a:dk1>
          <a:srgbClr val="00354E"/>
        </a:dk1>
        <a:lt1>
          <a:srgbClr val="EAEAEA"/>
        </a:lt1>
        <a:dk2>
          <a:srgbClr val="6D67AA"/>
        </a:dk2>
        <a:lt2>
          <a:srgbClr val="CCCCFF"/>
        </a:lt2>
        <a:accent1>
          <a:srgbClr val="6600CC"/>
        </a:accent1>
        <a:accent2>
          <a:srgbClr val="9999FF"/>
        </a:accent2>
        <a:accent3>
          <a:srgbClr val="BAB8D2"/>
        </a:accent3>
        <a:accent4>
          <a:srgbClr val="C8C8C8"/>
        </a:accent4>
        <a:accent5>
          <a:srgbClr val="B8AAE2"/>
        </a:accent5>
        <a:accent6>
          <a:srgbClr val="8A8AE7"/>
        </a:accent6>
        <a:hlink>
          <a:srgbClr val="CCCCFF"/>
        </a:hlink>
        <a:folHlink>
          <a:srgbClr val="9D70B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6">
        <a:dk1>
          <a:srgbClr val="003366"/>
        </a:dk1>
        <a:lt1>
          <a:srgbClr val="EAEAEA"/>
        </a:lt1>
        <a:dk2>
          <a:srgbClr val="009999"/>
        </a:dk2>
        <a:lt2>
          <a:srgbClr val="FFFFFF"/>
        </a:lt2>
        <a:accent1>
          <a:srgbClr val="008080"/>
        </a:accent1>
        <a:accent2>
          <a:srgbClr val="00CCCC"/>
        </a:accent2>
        <a:accent3>
          <a:srgbClr val="AACACA"/>
        </a:accent3>
        <a:accent4>
          <a:srgbClr val="C8C8C8"/>
        </a:accent4>
        <a:accent5>
          <a:srgbClr val="AAC0C0"/>
        </a:accent5>
        <a:accent6>
          <a:srgbClr val="00B9B9"/>
        </a:accent6>
        <a:hlink>
          <a:srgbClr val="A7DDE1"/>
        </a:hlink>
        <a:folHlink>
          <a:srgbClr val="FF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Эхо">
  <a:themeElements>
    <a:clrScheme name="Эхо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Эх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Эхо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Brainstorming Session 2">
    <a:dk1>
      <a:srgbClr val="868686"/>
    </a:dk1>
    <a:lt1>
      <a:srgbClr val="FFFFFF"/>
    </a:lt1>
    <a:dk2>
      <a:srgbClr val="009999"/>
    </a:dk2>
    <a:lt2>
      <a:srgbClr val="6600FF"/>
    </a:lt2>
    <a:accent1>
      <a:srgbClr val="9999FF"/>
    </a:accent1>
    <a:accent2>
      <a:srgbClr val="CBCBCB"/>
    </a:accent2>
    <a:accent3>
      <a:srgbClr val="FFFFFF"/>
    </a:accent3>
    <a:accent4>
      <a:srgbClr val="727272"/>
    </a:accent4>
    <a:accent5>
      <a:srgbClr val="CACAFF"/>
    </a:accent5>
    <a:accent6>
      <a:srgbClr val="B8B8B8"/>
    </a:accent6>
    <a:hlink>
      <a:srgbClr val="6600FF"/>
    </a:hlink>
    <a:folHlink>
      <a:srgbClr val="009999"/>
    </a:folHlink>
  </a:clrScheme>
</a:themeOverride>
</file>

<file path=ppt/theme/themeOverride2.xml><?xml version="1.0" encoding="utf-8"?>
<a:themeOverride xmlns:a="http://schemas.openxmlformats.org/drawingml/2006/main">
  <a:clrScheme name="Company Handbook 4">
    <a:dk1>
      <a:srgbClr val="660066"/>
    </a:dk1>
    <a:lt1>
      <a:srgbClr val="EAEAEA"/>
    </a:lt1>
    <a:dk2>
      <a:srgbClr val="3366CC"/>
    </a:dk2>
    <a:lt2>
      <a:srgbClr val="7A7C93"/>
    </a:lt2>
    <a:accent1>
      <a:srgbClr val="00CCCC"/>
    </a:accent1>
    <a:accent2>
      <a:srgbClr val="CC66FF"/>
    </a:accent2>
    <a:accent3>
      <a:srgbClr val="F3F3F3"/>
    </a:accent3>
    <a:accent4>
      <a:srgbClr val="560056"/>
    </a:accent4>
    <a:accent5>
      <a:srgbClr val="AAE2E2"/>
    </a:accent5>
    <a:accent6>
      <a:srgbClr val="B95CE7"/>
    </a:accent6>
    <a:hlink>
      <a:srgbClr val="FF9966"/>
    </a:hlink>
    <a:folHlink>
      <a:srgbClr val="FFCC66"/>
    </a:folHlink>
  </a:clrScheme>
</a:themeOverride>
</file>

<file path=ppt/theme/themeOverride3.xml><?xml version="1.0" encoding="utf-8"?>
<a:themeOverride xmlns:a="http://schemas.openxmlformats.org/drawingml/2006/main">
  <a:clrScheme name="Company Handbook 4">
    <a:dk1>
      <a:srgbClr val="660066"/>
    </a:dk1>
    <a:lt1>
      <a:srgbClr val="EAEAEA"/>
    </a:lt1>
    <a:dk2>
      <a:srgbClr val="3366CC"/>
    </a:dk2>
    <a:lt2>
      <a:srgbClr val="7A7C93"/>
    </a:lt2>
    <a:accent1>
      <a:srgbClr val="00CCCC"/>
    </a:accent1>
    <a:accent2>
      <a:srgbClr val="CC66FF"/>
    </a:accent2>
    <a:accent3>
      <a:srgbClr val="F3F3F3"/>
    </a:accent3>
    <a:accent4>
      <a:srgbClr val="560056"/>
    </a:accent4>
    <a:accent5>
      <a:srgbClr val="AAE2E2"/>
    </a:accent5>
    <a:accent6>
      <a:srgbClr val="B95CE7"/>
    </a:accent6>
    <a:hlink>
      <a:srgbClr val="FF9966"/>
    </a:hlink>
    <a:folHlink>
      <a:srgbClr val="FFCC66"/>
    </a:folHlink>
  </a:clrScheme>
</a:themeOverride>
</file>

<file path=ppt/theme/themeOverride4.xml><?xml version="1.0" encoding="utf-8"?>
<a:themeOverride xmlns:a="http://schemas.openxmlformats.org/drawingml/2006/main">
  <a:clrScheme name="Company Handbook 4">
    <a:dk1>
      <a:srgbClr val="660066"/>
    </a:dk1>
    <a:lt1>
      <a:srgbClr val="EAEAEA"/>
    </a:lt1>
    <a:dk2>
      <a:srgbClr val="3366CC"/>
    </a:dk2>
    <a:lt2>
      <a:srgbClr val="7A7C93"/>
    </a:lt2>
    <a:accent1>
      <a:srgbClr val="00CCCC"/>
    </a:accent1>
    <a:accent2>
      <a:srgbClr val="CC66FF"/>
    </a:accent2>
    <a:accent3>
      <a:srgbClr val="F3F3F3"/>
    </a:accent3>
    <a:accent4>
      <a:srgbClr val="560056"/>
    </a:accent4>
    <a:accent5>
      <a:srgbClr val="AAE2E2"/>
    </a:accent5>
    <a:accent6>
      <a:srgbClr val="B95CE7"/>
    </a:accent6>
    <a:hlink>
      <a:srgbClr val="FF9966"/>
    </a:hlink>
    <a:folHlink>
      <a:srgbClr val="FFCC66"/>
    </a:folHlink>
  </a:clrScheme>
</a:themeOverride>
</file>

<file path=ppt/theme/themeOverride5.xml><?xml version="1.0" encoding="utf-8"?>
<a:themeOverride xmlns:a="http://schemas.openxmlformats.org/drawingml/2006/main">
  <a:clrScheme name="Пиксел 7">
    <a:dk1>
      <a:srgbClr val="000000"/>
    </a:dk1>
    <a:lt1>
      <a:srgbClr val="FFFFFF"/>
    </a:lt1>
    <a:dk2>
      <a:srgbClr val="000000"/>
    </a:dk2>
    <a:lt2>
      <a:srgbClr val="CC3300"/>
    </a:lt2>
    <a:accent1>
      <a:srgbClr val="FFCC00"/>
    </a:accent1>
    <a:accent2>
      <a:srgbClr val="CC6600"/>
    </a:accent2>
    <a:accent3>
      <a:srgbClr val="FFFFFF"/>
    </a:accent3>
    <a:accent4>
      <a:srgbClr val="000000"/>
    </a:accent4>
    <a:accent5>
      <a:srgbClr val="FFE2AA"/>
    </a:accent5>
    <a:accent6>
      <a:srgbClr val="B95C00"/>
    </a:accent6>
    <a:hlink>
      <a:srgbClr val="663300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Эхо 8">
    <a:dk1>
      <a:srgbClr val="000000"/>
    </a:dk1>
    <a:lt1>
      <a:srgbClr val="FFFFFF"/>
    </a:lt1>
    <a:dk2>
      <a:srgbClr val="000000"/>
    </a:dk2>
    <a:lt2>
      <a:srgbClr val="666699"/>
    </a:lt2>
    <a:accent1>
      <a:srgbClr val="FF9900"/>
    </a:accent1>
    <a:accent2>
      <a:srgbClr val="FF0000"/>
    </a:accent2>
    <a:accent3>
      <a:srgbClr val="FFFFFF"/>
    </a:accent3>
    <a:accent4>
      <a:srgbClr val="000000"/>
    </a:accent4>
    <a:accent5>
      <a:srgbClr val="FFCAAA"/>
    </a:accent5>
    <a:accent6>
      <a:srgbClr val="E70000"/>
    </a:accent6>
    <a:hlink>
      <a:srgbClr val="336699"/>
    </a:hlink>
    <a:folHlink>
      <a:srgbClr val="808080"/>
    </a:folHlink>
  </a:clrScheme>
</a:themeOverride>
</file>

<file path=ppt/theme/themeOverride7.xml><?xml version="1.0" encoding="utf-8"?>
<a:themeOverride xmlns:a="http://schemas.openxmlformats.org/drawingml/2006/main">
  <a:clrScheme name="Эхо 8">
    <a:dk1>
      <a:srgbClr val="000000"/>
    </a:dk1>
    <a:lt1>
      <a:srgbClr val="FFFFFF"/>
    </a:lt1>
    <a:dk2>
      <a:srgbClr val="000000"/>
    </a:dk2>
    <a:lt2>
      <a:srgbClr val="666699"/>
    </a:lt2>
    <a:accent1>
      <a:srgbClr val="FF9900"/>
    </a:accent1>
    <a:accent2>
      <a:srgbClr val="FF0000"/>
    </a:accent2>
    <a:accent3>
      <a:srgbClr val="FFFFFF"/>
    </a:accent3>
    <a:accent4>
      <a:srgbClr val="000000"/>
    </a:accent4>
    <a:accent5>
      <a:srgbClr val="FFCAAA"/>
    </a:accent5>
    <a:accent6>
      <a:srgbClr val="E70000"/>
    </a:accent6>
    <a:hlink>
      <a:srgbClr val="336699"/>
    </a:hlink>
    <a:folHlink>
      <a:srgbClr val="808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988</Words>
  <Application>Microsoft Office PowerPoint</Application>
  <PresentationFormat>Экран (4:3)</PresentationFormat>
  <Paragraphs>223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Brainstorming Session</vt:lpstr>
      <vt:lpstr>Company Handbook</vt:lpstr>
      <vt:lpstr>Студия</vt:lpstr>
      <vt:lpstr>Пиксел</vt:lpstr>
      <vt:lpstr>Край</vt:lpstr>
      <vt:lpstr>Профиль</vt:lpstr>
      <vt:lpstr>Эхо</vt:lpstr>
      <vt:lpstr>Формула</vt:lpstr>
      <vt:lpstr>АКСИОМЫ СТЕРЕОМЕТРИИ</vt:lpstr>
      <vt:lpstr>Слайд 2</vt:lpstr>
      <vt:lpstr>Слайд 3</vt:lpstr>
      <vt:lpstr>Слайд 4</vt:lpstr>
      <vt:lpstr>     Основные фигуры в                     пространстве</vt:lpstr>
      <vt:lpstr>Слайд 6</vt:lpstr>
      <vt:lpstr>Слайд 7</vt:lpstr>
      <vt:lpstr>            Аксиомы группы С.</vt:lpstr>
      <vt:lpstr>               Аксиомы группы С.</vt:lpstr>
      <vt:lpstr>       Аксиомы группы С.</vt:lpstr>
      <vt:lpstr>Слайд 11</vt:lpstr>
      <vt:lpstr>Система аксиом  стереометрии</vt:lpstr>
      <vt:lpstr>Система аксиом  стереометрии</vt:lpstr>
      <vt:lpstr>Система аксиом  стереометрии</vt:lpstr>
      <vt:lpstr>Система аксиом  стереометрии</vt:lpstr>
      <vt:lpstr>Система аксиом  стереометрии</vt:lpstr>
      <vt:lpstr>Система аксиом  стереометрии</vt:lpstr>
      <vt:lpstr>Система аксиом  стереометрии</vt:lpstr>
      <vt:lpstr>Система аксиом  стереометрии</vt:lpstr>
      <vt:lpstr>Решение задач</vt:lpstr>
      <vt:lpstr>Решение задач</vt:lpstr>
      <vt:lpstr>Решение задач</vt:lpstr>
      <vt:lpstr>Решение задач</vt:lpstr>
      <vt:lpstr>Решение задач</vt:lpstr>
      <vt:lpstr>Решение задач</vt:lpstr>
      <vt:lpstr>Решение задач</vt:lpstr>
      <vt:lpstr>Решение задач</vt:lpstr>
      <vt:lpstr>  Домашнее задание</vt:lpstr>
      <vt:lpstr>  Информационные источники</vt:lpstr>
    </vt:vector>
  </TitlesOfParts>
  <Company>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User</cp:lastModifiedBy>
  <cp:revision>105</cp:revision>
  <dcterms:created xsi:type="dcterms:W3CDTF">2002-12-31T20:41:16Z</dcterms:created>
  <dcterms:modified xsi:type="dcterms:W3CDTF">2014-02-19T10:23:44Z</dcterms:modified>
</cp:coreProperties>
</file>