
<file path=[Content_Types].xml><?xml version="1.0" encoding="utf-8"?>
<Types xmlns="http://schemas.openxmlformats.org/package/2006/content-types">
  <Override ContentType="application/vnd.openxmlformats-officedocument.presentationml.slide+xml" PartName="/ppt/slides/slide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17.xml"/>
  <Override ContentType="application/vnd.openxmlformats-officedocument.presentationml.slide+xml" PartName="/ppt/slides/slide18.xml"/>
  <Override ContentType="application/vnd.openxmlformats-officedocument.presentationml.slide+xml" PartName="/ppt/slides/slide26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24.xml"/>
  <Override ContentType="application/vnd.openxmlformats-officedocument.presentationml.slide+xml" PartName="/ppt/slides/slide25.xml"/>
  <Override ContentType="application/vnd.openxmlformats-officedocument.theme+xml" PartName="/ppt/theme/theme1.xml"/>
  <Default ContentType="image/jpeg" Extension="jpeg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Default ContentType="application/vnd.openxmlformats-package.relationships+xml" Extension="rels"/>
  <Default ContentType="application/xml" Extension="xml"/>
  <Override ContentType="application/vnd.openxmlformats-officedocument.presentationml.presentation.main+xml" PartName="/ppt/presentation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22.xml"/>
  <Override ContentType="application/vnd.openxmlformats-officedocument.presentationml.slide+xml" PartName="/ppt/slides/slide23.xml"/>
  <Override ContentType="application/vnd.openxmlformats-officedocument.presentationml.tags+xml" PartName="/ppt/tags/tag1.xml"/>
  <Override ContentType="application/vnd.openxmlformats-officedocument.presentationml.slideLayout+xml" PartName="/ppt/slideLayouts/slideLayout1.xml"/>
  <Override ContentType="application/vnd.openxmlformats-officedocument.extended-properties+xml" PartName="/docProps/app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0.xml"/>
  <Default ContentType="application/vnd.openxmlformats-officedocument.vmlDrawing" Extension="vml"/>
  <Override ContentType="application/vnd.ms-office.legacyDocTextInfo" PartName="/ppt/legacyDocTextInfo.bin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viewProps+xml" PartName="/ppt/viewProps.xml"/>
  <Override ContentType="application/vnd.openxmlformats-officedocument.presentationml.slideLayout+xml" PartName="/ppt/slideLayouts/slideLayout9.xml"/>
  <Override ContentType="application/vnd.openxmlformats-package.core-properties+xml" PartName="/docProps/core.xml"/>
  <Override ContentType="application/vnd.openxmlformats-officedocument.presentationml.slide+xml" PartName="/ppt/slides/slide5.xml"/>
  <Override ContentType="application/vnd.openxmlformats-officedocument.presentationml.slide+xml" PartName="/ppt/slides/slide19.xml"/>
  <Override ContentType="application/vnd.openxmlformats-officedocument.presentationml.slideLayout+xml" PartName="/ppt/slideLayouts/slideLayout7.xml"/>
  <Default ContentType="image/png" Extension="png"/>
  <Default ContentType="application/vnd.ms-office.legacyDiagramText" Extension="bin"/>
  <Override ContentType="application/vnd.openxmlformats-officedocument.custom-properties+xml" PartName="/docProps/custom.xml"/>
</Types>
</file>

<file path=_rels/.rels><?xml version="1.0" encoding="UTF-8" standalone="yes" ?><Relationships xmlns="http://schemas.openxmlformats.org/package/2006/relationships"><Relationship Id="rId3" Target="docProps/core.xml" Type="http://schemas.openxmlformats.org/package/2006/relationships/metadata/core-properties"/><Relationship Id="rId2" Target="docProps/thumbnail.jpeg" Type="http://schemas.openxmlformats.org/package/2006/relationships/metadata/thumbnail"/><Relationship Id="rId1" Target="ppt/presentation.xml" Type="http://schemas.openxmlformats.org/officeDocument/2006/relationships/officeDocument"/><Relationship Id="rId4" Target="docProps/app.xml" Type="http://schemas.openxmlformats.org/officeDocument/2006/relationships/extended-properties"/><Relationship Id="rId5" Target="docProps/custom.xml" Type="http://schemas.openxmlformats.org/officeDocument/2006/relationships/custom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9" r:id="rId3"/>
    <p:sldId id="257" r:id="rId4"/>
    <p:sldId id="259" r:id="rId5"/>
    <p:sldId id="280" r:id="rId6"/>
    <p:sldId id="281" r:id="rId7"/>
    <p:sldId id="284" r:id="rId8"/>
    <p:sldId id="287" r:id="rId9"/>
    <p:sldId id="286" r:id="rId10"/>
    <p:sldId id="260" r:id="rId11"/>
    <p:sldId id="267" r:id="rId12"/>
    <p:sldId id="285" r:id="rId13"/>
    <p:sldId id="268" r:id="rId14"/>
    <p:sldId id="262" r:id="rId15"/>
    <p:sldId id="270" r:id="rId16"/>
    <p:sldId id="271" r:id="rId17"/>
    <p:sldId id="263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65" r:id="rId26"/>
    <p:sldId id="279" r:id="rId27"/>
  </p:sldIdLst>
  <p:sldSz cx="9144000" cy="6858000" type="screen4x3"/>
  <p:notesSz cx="6858000" cy="9144000"/>
  <p:custDataLst>
    <p:tags r:id="rId28"/>
  </p:custDataLst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99FF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2" d="100"/>
          <a:sy n="72" d="100"/>
        </p:scale>
        <p:origin x="-27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microsoft.com/office/2006/relationships/legacyDocTextInfo" Target="legacyDocTextInfo.bin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8" Type="http://schemas.microsoft.com/office/2006/relationships/legacyDiagramText" Target="legacyDiagramText8.bin"/><Relationship Id="rId3" Type="http://schemas.microsoft.com/office/2006/relationships/legacyDiagramText" Target="legacyDiagramText3.bin"/><Relationship Id="rId7" Type="http://schemas.microsoft.com/office/2006/relationships/legacyDiagramText" Target="legacyDiagramText7.bin"/><Relationship Id="rId2" Type="http://schemas.microsoft.com/office/2006/relationships/legacyDiagramText" Target="legacyDiagramText2.bin"/><Relationship Id="rId1" Type="http://schemas.microsoft.com/office/2006/relationships/legacyDiagramText" Target="legacyDiagramText1.bin"/><Relationship Id="rId6" Type="http://schemas.microsoft.com/office/2006/relationships/legacyDiagramText" Target="legacyDiagramText6.bin"/><Relationship Id="rId5" Type="http://schemas.microsoft.com/office/2006/relationships/legacyDiagramText" Target="legacyDiagramText5.bin"/><Relationship Id="rId4" Type="http://schemas.microsoft.com/office/2006/relationships/legacyDiagramText" Target="legacyDiagramText4.bin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Овал 8"/>
          <p:cNvSpPr/>
          <p:nvPr/>
        </p:nvSpPr>
        <p:spPr>
          <a:xfrm>
            <a:off x="1157288" y="1344613"/>
            <a:ext cx="63500" cy="65087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6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231071DE-B06C-4B28-BC6E-2F6382C4C5F9}" type="datetimeFigureOut">
              <a:rPr lang="ru-RU"/>
              <a:pPr>
                <a:defRPr/>
              </a:pPr>
              <a:t>25.11.2014</a:t>
            </a:fld>
            <a:endParaRPr lang="ru-RU"/>
          </a:p>
        </p:txBody>
      </p:sp>
      <p:sp>
        <p:nvSpPr>
          <p:cNvPr id="7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A40CDBF3-5118-4D28-95F8-537A1B6E1D3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9D4FA5-C9BB-4F69-A08D-BA747AF9AB92}" type="datetimeFigureOut">
              <a:rPr lang="ru-RU"/>
              <a:pPr>
                <a:defRPr/>
              </a:pPr>
              <a:t>25.11.2014</a:t>
            </a:fld>
            <a:endParaRPr lang="ru-RU"/>
          </a:p>
        </p:txBody>
      </p:sp>
      <p:sp>
        <p:nvSpPr>
          <p:cNvPr id="5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666FDD-5C43-4454-B8ED-56E04A93436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6"/>
          <p:cNvSpPr/>
          <p:nvPr/>
        </p:nvSpPr>
        <p:spPr>
          <a:xfrm>
            <a:off x="2282825" y="0"/>
            <a:ext cx="6858000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Прямоугольник 9"/>
          <p:cNvSpPr/>
          <p:nvPr/>
        </p:nvSpPr>
        <p:spPr bwMode="invGray">
          <a:xfrm>
            <a:off x="2286000" y="0"/>
            <a:ext cx="76200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Овал 8"/>
          <p:cNvSpPr/>
          <p:nvPr/>
        </p:nvSpPr>
        <p:spPr>
          <a:xfrm>
            <a:off x="2408238" y="2746375"/>
            <a:ext cx="63500" cy="63500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C8ED0F0B-C36B-49B3-9B84-B9B37220F353}" type="datetimeFigureOut">
              <a:rPr lang="ru-RU"/>
              <a:pPr>
                <a:defRPr/>
              </a:pPr>
              <a:t>25.11.2014</a:t>
            </a:fld>
            <a:endParaRPr lang="ru-RU"/>
          </a:p>
        </p:txBody>
      </p:sp>
      <p:sp>
        <p:nvSpPr>
          <p:cNvPr id="9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95719BAE-6A6E-4697-B8B6-80A4B9DAFFE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01D588-86EA-462A-8DE2-40254A4D469E}" type="datetimeFigureOut">
              <a:rPr lang="ru-RU"/>
              <a:pPr>
                <a:defRPr/>
              </a:pPr>
              <a:t>25.11.2014</a:t>
            </a:fld>
            <a:endParaRPr lang="ru-RU"/>
          </a:p>
        </p:txBody>
      </p:sp>
      <p:sp>
        <p:nvSpPr>
          <p:cNvPr id="6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3BAC58-EBAA-4937-8F3D-673F6A1C6AB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/>
          <a:lstStyle>
            <a:lvl1pPr algn="ctr">
              <a:defRPr sz="4500" b="1" cap="none" baseline="0"/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D47E0A7F-9602-46A7-AD98-14AC59864C73}" type="datetimeFigureOut">
              <a:rPr lang="ru-RU"/>
              <a:pPr>
                <a:defRPr/>
              </a:pPr>
              <a:t>25.11.2014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F1025611-DEEE-41BC-8877-26CFD24E0E7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1638B1-EEFC-4284-95D1-0E8F65BB47FC}" type="datetimeFigureOut">
              <a:rPr lang="ru-RU"/>
              <a:pPr>
                <a:defRPr/>
              </a:pPr>
              <a:t>25.11.2014</a:t>
            </a:fld>
            <a:endParaRPr lang="ru-RU"/>
          </a:p>
        </p:txBody>
      </p:sp>
      <p:sp>
        <p:nvSpPr>
          <p:cNvPr id="4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3A6FBD-E6B0-4778-9369-6AA16035AA8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4"/>
          <p:cNvSpPr/>
          <p:nvPr/>
        </p:nvSpPr>
        <p:spPr>
          <a:xfrm>
            <a:off x="1014413" y="0"/>
            <a:ext cx="8129587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Прямоугольник 5"/>
          <p:cNvSpPr/>
          <p:nvPr/>
        </p:nvSpPr>
        <p:spPr bwMode="invGray">
          <a:xfrm>
            <a:off x="1014413" y="0"/>
            <a:ext cx="73025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6E3F3B42-99D7-46F8-8E77-1016E5AF2439}" type="datetimeFigureOut">
              <a:rPr lang="ru-RU"/>
              <a:pPr>
                <a:defRPr/>
              </a:pPr>
              <a:t>25.11.2014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5D38A580-8426-4F65-8F28-4C0AF2086DE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5CD9BE93-63FF-4F45-BF41-DDE2952CA81D}" type="datetimeFigureOut">
              <a:rPr lang="ru-RU"/>
              <a:pPr>
                <a:defRPr/>
              </a:pPr>
              <a:t>25.11.2014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CFCFA15D-5D98-4565-B622-EF7DE330CB2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tIns="274320">
            <a:normAutofit/>
          </a:bodyPr>
          <a:lstStyle>
            <a:extLst/>
          </a:lstStyle>
          <a:p>
            <a:pPr indent="-283464" fontAlgn="auto">
              <a:lnSpc>
                <a:spcPts val="3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defRPr/>
            </a:pPr>
            <a:endParaRPr lang="en-US" sz="3200">
              <a:latin typeface="+mn-lt"/>
            </a:endParaRPr>
          </a:p>
        </p:txBody>
      </p:sp>
      <p:sp>
        <p:nvSpPr>
          <p:cNvPr id="6" name="Блок-схема: процесс 8"/>
          <p:cNvSpPr/>
          <p:nvPr/>
        </p:nvSpPr>
        <p:spPr>
          <a:xfrm rot="19468671">
            <a:off x="396875" y="954088"/>
            <a:ext cx="685800" cy="204787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Блок-схема: процесс 9"/>
          <p:cNvSpPr/>
          <p:nvPr/>
        </p:nvSpPr>
        <p:spPr>
          <a:xfrm rot="2103354" flipH="1">
            <a:off x="5003800" y="936625"/>
            <a:ext cx="649288" cy="204788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tIns="274320">
            <a:normAutofit/>
          </a:bodyPr>
          <a:lstStyle>
            <a:lvl1pPr indent="0">
              <a:buNone/>
              <a:defRPr sz="3200"/>
            </a:lvl1pPr>
            <a:extLst/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84C9A5A1-09B1-4A87-B29D-8F0A09C63853}" type="datetimeFigureOut">
              <a:rPr lang="ru-RU"/>
              <a:pPr>
                <a:defRPr/>
              </a:pPr>
              <a:t>25.11.2014</a:t>
            </a:fld>
            <a:endParaRPr lang="ru-RU"/>
          </a:p>
        </p:txBody>
      </p:sp>
      <p:sp>
        <p:nvSpPr>
          <p:cNvPr id="9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C40111B3-5B1D-486D-BE47-3610D502871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CA551F-DD85-4FCD-92B9-C12EA9AFF8F8}" type="datetimeFigureOut">
              <a:rPr lang="ru-RU"/>
              <a:pPr>
                <a:defRPr/>
              </a:pPr>
              <a:t>25.11.2014</a:t>
            </a:fld>
            <a:endParaRPr lang="ru-RU"/>
          </a:p>
        </p:txBody>
      </p:sp>
      <p:sp>
        <p:nvSpPr>
          <p:cNvPr id="5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4B294B-894D-43B8-9CC3-8C2B77A4DF4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F7C4DE-5DA5-4D5C-9609-F4BABE8805BE}" type="datetimeFigureOut">
              <a:rPr lang="ru-RU"/>
              <a:pPr>
                <a:defRPr/>
              </a:pPr>
              <a:t>25.11.2014</a:t>
            </a:fld>
            <a:endParaRPr lang="ru-RU"/>
          </a:p>
        </p:txBody>
      </p:sp>
      <p:sp>
        <p:nvSpPr>
          <p:cNvPr id="5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F7227C-15AD-4F73-84E4-16C556D4C91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75" y="-815975"/>
            <a:ext cx="1638300" cy="1638300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Овал 7"/>
          <p:cNvSpPr/>
          <p:nvPr/>
        </p:nvSpPr>
        <p:spPr>
          <a:xfrm>
            <a:off x="168275" y="20638"/>
            <a:ext cx="1703388" cy="1703387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25" y="0"/>
            <a:ext cx="8131175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100" y="274638"/>
            <a:ext cx="749935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33" name="Текст 8"/>
          <p:cNvSpPr>
            <a:spLocks noGrp="1"/>
          </p:cNvSpPr>
          <p:nvPr>
            <p:ph type="body" idx="1"/>
          </p:nvPr>
        </p:nvSpPr>
        <p:spPr bwMode="auto">
          <a:xfrm>
            <a:off x="1435100" y="1447800"/>
            <a:ext cx="749935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latin typeface="+mn-lt"/>
              </a:defRPr>
            </a:lvl1pPr>
            <a:extLst/>
          </a:lstStyle>
          <a:p>
            <a:pPr>
              <a:defRPr/>
            </a:pPr>
            <a:fld id="{ADCC6AA2-1099-483E-AF64-B09538A3E200}" type="datetimeFigureOut">
              <a:rPr lang="ru-RU"/>
              <a:pPr>
                <a:defRPr/>
              </a:pPr>
              <a:t>25.11.2014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  <a:latin typeface="+mn-lt"/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775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  <a:latin typeface="+mn-lt"/>
              </a:defRPr>
            </a:lvl1pPr>
            <a:extLst/>
          </a:lstStyle>
          <a:p>
            <a:pPr>
              <a:defRPr/>
            </a:pPr>
            <a:fld id="{73278BBB-32F8-4BEB-A15D-9FD66FD1B63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413" y="0"/>
            <a:ext cx="73025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1" r:id="rId2"/>
    <p:sldLayoutId id="2147483673" r:id="rId3"/>
    <p:sldLayoutId id="2147483670" r:id="rId4"/>
    <p:sldLayoutId id="2147483674" r:id="rId5"/>
    <p:sldLayoutId id="2147483669" r:id="rId6"/>
    <p:sldLayoutId id="2147483675" r:id="rId7"/>
    <p:sldLayoutId id="2147483676" r:id="rId8"/>
    <p:sldLayoutId id="2147483677" r:id="rId9"/>
    <p:sldLayoutId id="2147483668" r:id="rId10"/>
    <p:sldLayoutId id="2147483667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300" kern="1200">
          <a:solidFill>
            <a:srgbClr val="572314"/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Corbel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Corbel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Corbel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Corbel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Corbel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Corbel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Corbel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Corbel" pitchFamily="34" charset="0"/>
        </a:defRPr>
      </a:lvl9pPr>
      <a:extLst/>
    </p:titleStyle>
    <p:bodyStyle>
      <a:lvl1pPr marL="365125" indent="-282575" algn="l" rtl="0" eaLnBrk="0" fontAlgn="base" hangingPunct="0">
        <a:spcBef>
          <a:spcPts val="60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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36538" algn="l" rtl="0" eaLnBrk="0" fontAlgn="base" hangingPunct="0">
        <a:spcBef>
          <a:spcPts val="550"/>
        </a:spcBef>
        <a:spcAft>
          <a:spcPct val="0"/>
        </a:spcAft>
        <a:buClr>
          <a:schemeClr val="accent1"/>
        </a:buClr>
        <a:buFont typeface="Verdana" pitchFamily="34" charset="0"/>
        <a:buChar char="◦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5825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 2" pitchFamily="18" charset="2"/>
        <a:buChar char="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6963" indent="-173038" algn="l" rtl="0" eaLnBrk="0" fontAlgn="base" hangingPunct="0">
        <a:spcBef>
          <a:spcPct val="20000"/>
        </a:spcBef>
        <a:spcAft>
          <a:spcPct val="0"/>
        </a:spcAft>
        <a:buClr>
          <a:srgbClr val="C32D2E"/>
        </a:buClr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6988" indent="-182563" algn="l" rtl="0" eaLnBrk="0" fontAlgn="base" hangingPunct="0">
        <a:spcBef>
          <a:spcPct val="20000"/>
        </a:spcBef>
        <a:spcAft>
          <a:spcPct val="0"/>
        </a:spcAft>
        <a:buClr>
          <a:srgbClr val="84AA33"/>
        </a:buClr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 ?><Relationships xmlns="http://schemas.openxmlformats.org/package/2006/relationships"><Relationship Id="rId2" Target="../media/image2.jpeg" Type="http://schemas.openxmlformats.org/officeDocument/2006/relationships/image"/><Relationship Id="rId1" Target="../slideLayouts/slideLayout1.xml" Type="http://schemas.openxmlformats.org/officeDocument/2006/relationships/slideLayout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 ?><Relationships xmlns="http://schemas.openxmlformats.org/package/2006/relationships"><Relationship Id="rId3" Target="../media/image10.jpeg" Type="http://schemas.openxmlformats.org/officeDocument/2006/relationships/image"/><Relationship Id="rId2" Target="../media/image9.jpeg" Type="http://schemas.openxmlformats.org/officeDocument/2006/relationships/image"/><Relationship Id="rId1" Target="../slideLayouts/slideLayout4.xml" Type="http://schemas.openxmlformats.org/officeDocument/2006/relationships/slideLayout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 ?><Relationships xmlns="http://schemas.openxmlformats.org/package/2006/relationships"><Relationship Id="rId2" Target="../media/image12.jpeg" Type="http://schemas.openxmlformats.org/officeDocument/2006/relationships/image"/><Relationship Id="rId1" Target="../slideLayouts/slideLayout2.xml" Type="http://schemas.openxmlformats.org/officeDocument/2006/relationships/slideLayout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31925" y="360363"/>
            <a:ext cx="7407275" cy="1471612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5400" dirty="0" smtClean="0">
                <a:solidFill>
                  <a:schemeClr val="tx2">
                    <a:satMod val="13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Родительское собрание</a:t>
            </a:r>
            <a:endParaRPr lang="ru-RU" sz="5400" dirty="0">
              <a:solidFill>
                <a:schemeClr val="tx2">
                  <a:satMod val="13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258888" y="2276475"/>
            <a:ext cx="7435850" cy="4248150"/>
          </a:xfrm>
        </p:spPr>
        <p:txBody>
          <a:bodyPr>
            <a:noAutofit/>
          </a:bodyPr>
          <a:lstStyle/>
          <a:p>
            <a:pPr marL="26988" algn="ctr" eaLnBrk="1" hangingPunct="1"/>
            <a:endParaRPr lang="ru-RU" sz="2000" dirty="0" smtClean="0">
              <a:solidFill>
                <a:srgbClr val="C58D01"/>
              </a:solidFill>
              <a:latin typeface="Times New Roman" pitchFamily="18" charset="0"/>
              <a:cs typeface="Times New Roman" pitchFamily="18" charset="0"/>
            </a:endParaRPr>
          </a:p>
          <a:p>
            <a:pPr marL="26988" algn="ctr" eaLnBrk="1" hangingPunct="1"/>
            <a:r>
              <a:rPr lang="ru-RU" sz="3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«Телевидение и компьютер </a:t>
            </a:r>
            <a:r>
              <a:rPr lang="ru-RU" sz="3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ru-RU" sz="3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друг или враг?»</a:t>
            </a:r>
            <a:r>
              <a:rPr lang="ru-RU" sz="2800" dirty="0" smtClean="0">
                <a:solidFill>
                  <a:srgbClr val="C58D01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26988" algn="ctr" eaLnBrk="1" hangingPunct="1"/>
            <a:endParaRPr lang="ru-RU" sz="2800" dirty="0" smtClean="0">
              <a:solidFill>
                <a:srgbClr val="C58D01"/>
              </a:solidFill>
              <a:latin typeface="Times New Roman" pitchFamily="18" charset="0"/>
              <a:cs typeface="Times New Roman" pitchFamily="18" charset="0"/>
            </a:endParaRPr>
          </a:p>
          <a:p>
            <a:pPr marL="26988" algn="r" eaLnBrk="1" hangingPunct="1"/>
            <a:r>
              <a:rPr lang="ru-RU" sz="2800" dirty="0" smtClean="0">
                <a:solidFill>
                  <a:srgbClr val="C58D01"/>
                </a:solidFill>
                <a:latin typeface="Times New Roman" pitchFamily="18" charset="0"/>
                <a:cs typeface="Times New Roman" pitchFamily="18" charset="0"/>
              </a:rPr>
              <a:t>        </a:t>
            </a:r>
          </a:p>
        </p:txBody>
      </p:sp>
      <p:pic>
        <p:nvPicPr>
          <p:cNvPr id="1331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79613" y="3716338"/>
            <a:ext cx="3024187" cy="2405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5123" name="Содержимое 2"/>
          <p:cNvSpPr>
            <a:spLocks noGrp="1"/>
          </p:cNvSpPr>
          <p:nvPr>
            <p:ph idx="1"/>
          </p:nvPr>
        </p:nvSpPr>
        <p:spPr>
          <a:xfrm>
            <a:off x="457200" y="981075"/>
            <a:ext cx="8229600" cy="5145088"/>
          </a:xfrm>
        </p:spPr>
        <p:txBody>
          <a:bodyPr/>
          <a:lstStyle/>
          <a:p>
            <a:pPr eaLnBrk="1" hangingPunct="1">
              <a:buFont typeface="Arial" charset="0"/>
              <a:buNone/>
            </a:pPr>
            <a:r>
              <a:rPr lang="ru-RU" i="1" smtClean="0">
                <a:solidFill>
                  <a:srgbClr val="FF0000"/>
                </a:solidFill>
              </a:rPr>
              <a:t>   «Человек будет преобразовывать не только Землю, но и существо, не исключая самого себя… </a:t>
            </a:r>
            <a:br>
              <a:rPr lang="ru-RU" i="1" smtClean="0">
                <a:solidFill>
                  <a:srgbClr val="FF0000"/>
                </a:solidFill>
              </a:rPr>
            </a:br>
            <a:r>
              <a:rPr lang="ru-RU" i="1" smtClean="0">
                <a:solidFill>
                  <a:srgbClr val="FF0000"/>
                </a:solidFill>
              </a:rPr>
              <a:t>И человека неизбежно ждет эта судьба, это преобразование… </a:t>
            </a:r>
            <a:br>
              <a:rPr lang="ru-RU" i="1" smtClean="0">
                <a:solidFill>
                  <a:srgbClr val="FF0000"/>
                </a:solidFill>
              </a:rPr>
            </a:br>
            <a:r>
              <a:rPr lang="ru-RU" i="1" smtClean="0">
                <a:solidFill>
                  <a:srgbClr val="FF0000"/>
                </a:solidFill>
              </a:rPr>
              <a:t>Автоэволюция (саморазвитие), вплоть до превращения в космическое существо» </a:t>
            </a:r>
          </a:p>
          <a:p>
            <a:pPr eaLnBrk="1" hangingPunct="1">
              <a:buFont typeface="Arial" charset="0"/>
              <a:buNone/>
            </a:pPr>
            <a:r>
              <a:rPr lang="ru-RU" i="1" smtClean="0">
                <a:solidFill>
                  <a:srgbClr val="FF0000"/>
                </a:solidFill>
              </a:rPr>
              <a:t/>
            </a:r>
            <a:br>
              <a:rPr lang="ru-RU" i="1" smtClean="0">
                <a:solidFill>
                  <a:srgbClr val="FF0000"/>
                </a:solidFill>
              </a:rPr>
            </a:br>
            <a:r>
              <a:rPr lang="ru-RU" i="1" smtClean="0">
                <a:solidFill>
                  <a:srgbClr val="FF0000"/>
                </a:solidFill>
              </a:rPr>
              <a:t>                                                  К.Э. Циолковский.</a:t>
            </a:r>
            <a:endParaRPr lang="ru-RU" smtClean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5400" dirty="0" smtClean="0">
                <a:solidFill>
                  <a:schemeClr val="tx2">
                    <a:satMod val="130000"/>
                  </a:schemeClr>
                </a:solidFill>
                <a:latin typeface="Times New Roman" pitchFamily="18" charset="0"/>
                <a:cs typeface="Times New Roman" pitchFamily="18" charset="0"/>
              </a:rPr>
              <a:t>Статистика</a:t>
            </a:r>
            <a:endParaRPr lang="ru-RU" sz="5400" dirty="0">
              <a:solidFill>
                <a:schemeClr val="tx2">
                  <a:satMod val="13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273050" indent="-273050" algn="just" eaLnBrk="1" hangingPunct="1">
              <a:lnSpc>
                <a:spcPct val="80000"/>
              </a:lnSpc>
              <a:buFont typeface="Wingdings 3" pitchFamily="18" charset="2"/>
              <a:buChar char=""/>
            </a:pPr>
            <a:r>
              <a:rPr lang="ru-RU" sz="2500" smtClean="0"/>
              <a:t>В России 10 миллионов детей в возрасте до 14 лет активно пользуется Интернетом, что составляет 18% интернет-аудитории нашей страны. </a:t>
            </a:r>
          </a:p>
          <a:p>
            <a:pPr marL="273050" indent="-273050" algn="just" eaLnBrk="1" hangingPunct="1">
              <a:lnSpc>
                <a:spcPct val="80000"/>
              </a:lnSpc>
              <a:buFont typeface="Wingdings 3" pitchFamily="18" charset="2"/>
              <a:buChar char=""/>
            </a:pPr>
            <a:r>
              <a:rPr lang="ru-RU" sz="2500" smtClean="0"/>
              <a:t>В мире мобильными телефонами пользуются 1.600.000.000 молодых юношей и девушек.</a:t>
            </a:r>
          </a:p>
          <a:p>
            <a:pPr marL="273050" indent="-273050" algn="just" eaLnBrk="1" hangingPunct="1">
              <a:lnSpc>
                <a:spcPct val="80000"/>
              </a:lnSpc>
              <a:buFont typeface="Wingdings 3" pitchFamily="18" charset="2"/>
              <a:buChar char=""/>
            </a:pPr>
            <a:r>
              <a:rPr lang="ru-RU" sz="2500" smtClean="0"/>
              <a:t>Мобильные телефоны имеют около 90% детей в возрасте от 12 до 19 лет и около половины - в возрасте 9-12 лет. </a:t>
            </a:r>
          </a:p>
          <a:p>
            <a:pPr marL="273050" indent="-273050" algn="just" eaLnBrk="1" hangingPunct="1">
              <a:lnSpc>
                <a:spcPct val="80000"/>
              </a:lnSpc>
              <a:buFont typeface="Wingdings 3" pitchFamily="18" charset="2"/>
              <a:buChar char=""/>
            </a:pPr>
            <a:r>
              <a:rPr lang="ru-RU" sz="2500" smtClean="0"/>
              <a:t>В некоторых странах вообще принято дарить детям «мобильники» по достижении ими восьми лет. </a:t>
            </a:r>
          </a:p>
          <a:p>
            <a:pPr marL="273050" indent="-273050" algn="just" eaLnBrk="1" hangingPunct="1">
              <a:lnSpc>
                <a:spcPct val="80000"/>
              </a:lnSpc>
              <a:buFont typeface="Wingdings 3" pitchFamily="18" charset="2"/>
              <a:buChar char=""/>
            </a:pPr>
            <a:r>
              <a:rPr lang="ru-RU" sz="2500" smtClean="0"/>
              <a:t>Помимо звонков и коротких сообщений телефоны используются для выхода в интернет, загрузки изображений, музыки, видео, игр.</a:t>
            </a:r>
          </a:p>
          <a:p>
            <a:pPr marL="273050" indent="-273050" eaLnBrk="1" hangingPunct="1">
              <a:lnSpc>
                <a:spcPct val="80000"/>
              </a:lnSpc>
              <a:buFont typeface="Wingdings 2" pitchFamily="18" charset="2"/>
              <a:buNone/>
            </a:pPr>
            <a:endParaRPr lang="ru-RU" sz="250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100" y="274638"/>
            <a:ext cx="7499350" cy="1354137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dirty="0" lang="ru-RU" smtClean="0" sz="5400">
                <a:solidFill>
                  <a:schemeClr val="tx2">
                    <a:satMod val="130000"/>
                  </a:schemeClr>
                </a:solidFill>
                <a:latin charset="0" pitchFamily="18" typeface="Times New Roman"/>
                <a:cs charset="0" pitchFamily="18" typeface="Times New Roman"/>
              </a:rPr>
              <a:t>Вопрос для обсуждения</a:t>
            </a:r>
            <a:endParaRPr dirty="0" lang="ru-RU" sz="5400">
              <a:solidFill>
                <a:schemeClr val="tx2">
                  <a:satMod val="130000"/>
                </a:schemeClr>
              </a:solidFill>
              <a:latin charset="0" pitchFamily="18" typeface="Times New Roman"/>
              <a:cs charset="0" pitchFamily="18" typeface="Times New Roman"/>
            </a:endParaRPr>
          </a:p>
        </p:txBody>
      </p:sp>
      <p:sp>
        <p:nvSpPr>
          <p:cNvPr id="15362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charset="2" pitchFamily="18" typeface="Wingdings 2"/>
              <a:buNone/>
            </a:pPr>
            <a:r>
              <a:rPr dirty="0" lang="ru-RU" smtClean="0" sz="3600">
                <a:latin charset="0" pitchFamily="18" typeface="Times New Roman"/>
                <a:cs charset="0" pitchFamily="18" typeface="Times New Roman"/>
              </a:rPr>
              <a:t>Как влияет на ребёнка телевизор и  компьютер?</a:t>
            </a:r>
          </a:p>
        </p:txBody>
      </p:sp>
      <p:pic>
        <p:nvPicPr>
          <p:cNvPr descr="C:\Users\Admin\Downloads\Учебник Школа России\rb (15).jpg" id="15363" name="Picture 2"/>
          <p:cNvPicPr>
            <a:picLocks noChangeArrowheads="1" noChangeAspect="1"/>
          </p:cNvPicPr>
          <p:nvPr/>
        </p:nvPicPr>
        <p:blipFill>
          <a:blip cstate="print" r:embed="rId2"/>
          <a:stretch>
            <a:fillRect/>
          </a:stretch>
        </p:blipFill>
        <p:spPr bwMode="auto">
          <a:xfrm>
            <a:off x="1692275" y="2780928"/>
            <a:ext cx="6264275" cy="36008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dur="indefinite" id="1" nodeType="tmRoot" restart="never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 smtClean="0"/>
              <a:t>Результаты опроса в классе о телевидении.</a:t>
            </a: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400" b="1" dirty="0" smtClean="0"/>
              <a:t>1.Сколько раз в неделю ты смотришь телевизор</a:t>
            </a:r>
            <a:r>
              <a:rPr lang="ru-RU" sz="2400" dirty="0" smtClean="0"/>
              <a:t>?</a:t>
            </a:r>
          </a:p>
          <a:p>
            <a:r>
              <a:rPr lang="ru-RU" sz="2400" dirty="0" smtClean="0"/>
              <a:t>Постоянно-9                    редко-   10</a:t>
            </a:r>
          </a:p>
          <a:p>
            <a:r>
              <a:rPr lang="ru-RU" sz="2400" b="1" dirty="0" smtClean="0"/>
              <a:t>2.Ты любишь смотреть всё подряд или предпочитаешь какие-то отдельные передачи?</a:t>
            </a:r>
          </a:p>
          <a:p>
            <a:r>
              <a:rPr lang="ru-RU" sz="2400" dirty="0" smtClean="0"/>
              <a:t>Подряд-3              выборочно-17.</a:t>
            </a:r>
          </a:p>
          <a:p>
            <a:r>
              <a:rPr lang="ru-RU" sz="2400" b="1" dirty="0" smtClean="0"/>
              <a:t>3.Ты смотришь телевизор один или со своей семьёй?</a:t>
            </a:r>
          </a:p>
          <a:p>
            <a:r>
              <a:rPr lang="ru-RU" sz="2400" dirty="0" smtClean="0"/>
              <a:t>Один-6                 1 и вместе -14</a:t>
            </a:r>
          </a:p>
          <a:p>
            <a:pPr lvl="1"/>
            <a:r>
              <a:rPr lang="ru-RU" sz="2400" b="1" dirty="0" smtClean="0"/>
              <a:t>4.Обсуждаете ли вы с родителями </a:t>
            </a:r>
            <a:r>
              <a:rPr lang="ru-RU" sz="2400" b="1" dirty="0" err="1" smtClean="0"/>
              <a:t>просмот-ренные</a:t>
            </a:r>
            <a:r>
              <a:rPr lang="ru-RU" sz="2400" b="1" dirty="0" smtClean="0"/>
              <a:t> передачи?</a:t>
            </a:r>
          </a:p>
          <a:p>
            <a:r>
              <a:rPr lang="ru-RU" sz="2400" dirty="0" smtClean="0"/>
              <a:t>Да-6          нет-9          иногда- 3</a:t>
            </a:r>
          </a:p>
          <a:p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400" b="1" dirty="0" smtClean="0"/>
              <a:t>5.Рекомендуют ли тебе родители какие – </a:t>
            </a:r>
            <a:r>
              <a:rPr lang="ru-RU" sz="2400" b="1" dirty="0" err="1" smtClean="0"/>
              <a:t>нибудь</a:t>
            </a:r>
            <a:r>
              <a:rPr lang="ru-RU" sz="2400" b="1" dirty="0" smtClean="0"/>
              <a:t> передачи?</a:t>
            </a:r>
          </a:p>
          <a:p>
            <a:r>
              <a:rPr lang="ru-RU" sz="2400" dirty="0" smtClean="0"/>
              <a:t>Да-9     нет- 5</a:t>
            </a:r>
          </a:p>
          <a:p>
            <a:r>
              <a:rPr lang="ru-RU" sz="2400" b="1" dirty="0" smtClean="0"/>
              <a:t>6.Что тебе нравится делать в свободное время?</a:t>
            </a:r>
          </a:p>
          <a:p>
            <a:r>
              <a:rPr lang="ru-RU" sz="2400" dirty="0" smtClean="0"/>
              <a:t>Играть  на улице-5</a:t>
            </a:r>
          </a:p>
          <a:p>
            <a:r>
              <a:rPr lang="ru-RU" sz="2400" dirty="0" smtClean="0"/>
              <a:t>Компьютер-8</a:t>
            </a:r>
          </a:p>
          <a:p>
            <a:r>
              <a:rPr lang="ru-RU" sz="2400" dirty="0" smtClean="0"/>
              <a:t>Играть </a:t>
            </a:r>
            <a:r>
              <a:rPr lang="ru-RU" sz="2400" dirty="0" smtClean="0"/>
              <a:t>дома-11</a:t>
            </a:r>
          </a:p>
          <a:p>
            <a:r>
              <a:rPr lang="ru-RU" sz="2400" dirty="0" smtClean="0"/>
              <a:t>7. Какие телепередачи тебя больше всего интересуют?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437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ru-RU" smtClean="0">
                <a:solidFill>
                  <a:srgbClr val="FF0000"/>
                </a:solidFill>
              </a:rPr>
              <a:t>Здоровье ребенка и компьютер.</a:t>
            </a:r>
          </a:p>
        </p:txBody>
      </p:sp>
      <p:sp>
        <p:nvSpPr>
          <p:cNvPr id="6147" name="Содержимое 2"/>
          <p:cNvSpPr>
            <a:spLocks noGrp="1"/>
          </p:cNvSpPr>
          <p:nvPr>
            <p:ph idx="1"/>
          </p:nvPr>
        </p:nvSpPr>
        <p:spPr>
          <a:xfrm>
            <a:off x="457200" y="1196975"/>
            <a:ext cx="8229600" cy="4929188"/>
          </a:xfrm>
        </p:spPr>
        <p:txBody>
          <a:bodyPr/>
          <a:lstStyle/>
          <a:p>
            <a:pPr eaLnBrk="1" hangingPunct="1">
              <a:buFont typeface="Arial" charset="0"/>
              <a:buNone/>
            </a:pPr>
            <a:r>
              <a:rPr lang="ru-RU" dirty="0" smtClean="0"/>
              <a:t>         Трудно представить современный обучающий процесс и досуг ребенка без этой чудо – машины и Интернета в нём.</a:t>
            </a:r>
          </a:p>
        </p:txBody>
      </p:sp>
      <p:pic>
        <p:nvPicPr>
          <p:cNvPr id="6148" name="Picture 2" descr="http://www.bandb.ru/news-foto-2008/Trigem-Lluon-B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47813" y="3141663"/>
            <a:ext cx="5905500" cy="353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5400" dirty="0" smtClean="0">
                <a:solidFill>
                  <a:schemeClr val="tx2">
                    <a:satMod val="13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Признаки зависимости</a:t>
            </a:r>
            <a:endParaRPr lang="ru-RU" sz="5400" dirty="0">
              <a:solidFill>
                <a:schemeClr val="tx2">
                  <a:satMod val="13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274320" indent="-274320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ребенок ест, пьет чай, готовит уроки у компьютера;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провел хотя бы одну ночь у компьютера; 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прогулял школу - сидел за компьютером; 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приходит домой, и сразу к компьютеру;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забыл поесть, почистить зубы (раньше такого не наблюдалось); 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испытывает эйфорию, хорошо себя чувствует за компьютером, и наоборот;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ощущает пустоту, раздражение, когда вынужден заниматься чем-то другим или лишен компьютера;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увеличивает число времени, проводимое за компьютером; 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вступает в конфликт с близкими людьми из-за своей деятельности, что ведет ко лжи относительно того, что он делает;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предвкушает следующий сеанс жизни в виртуальной реальности, что также поднимает настроение и захватывает все помыслы.</a:t>
            </a:r>
          </a:p>
          <a:p>
            <a:pPr marL="365760" indent="-283464" eaLnBrk="1" fontAlgn="auto" hangingPunct="1">
              <a:spcAft>
                <a:spcPts val="0"/>
              </a:spcAft>
              <a:buFont typeface="Wingdings 2"/>
              <a:buNone/>
              <a:defRPr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100" y="274638"/>
            <a:ext cx="7499350" cy="1143000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5400" dirty="0" smtClean="0">
                <a:solidFill>
                  <a:schemeClr val="tx2">
                    <a:satMod val="13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Результаты опроса</a:t>
            </a:r>
            <a:endParaRPr lang="ru-RU" sz="5400" dirty="0">
              <a:solidFill>
                <a:schemeClr val="tx2">
                  <a:satMod val="13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458" name="Содержимое 2"/>
          <p:cNvSpPr>
            <a:spLocks noGrp="1"/>
          </p:cNvSpPr>
          <p:nvPr>
            <p:ph sz="half" idx="1"/>
          </p:nvPr>
        </p:nvSpPr>
        <p:spPr>
          <a:xfrm>
            <a:off x="1435100" y="1524000"/>
            <a:ext cx="3657600" cy="4664075"/>
          </a:xfrm>
        </p:spPr>
        <p:txBody>
          <a:bodyPr/>
          <a:lstStyle/>
          <a:p>
            <a:pPr defTabSz="912813" eaLnBrk="1" hangingPunct="1">
              <a:lnSpc>
                <a:spcPct val="80000"/>
              </a:lnSpc>
            </a:pPr>
            <a:r>
              <a:rPr lang="ru-RU" sz="1500" b="1" dirty="0" smtClean="0">
                <a:latin typeface="Times New Roman" pitchFamily="18" charset="0"/>
                <a:cs typeface="Times New Roman" pitchFamily="18" charset="0"/>
              </a:rPr>
              <a:t>Есть ли у тебя компьютер?</a:t>
            </a:r>
          </a:p>
          <a:p>
            <a:pPr defTabSz="912813" eaLnBrk="1" hangingPunct="1">
              <a:lnSpc>
                <a:spcPct val="80000"/>
              </a:lnSpc>
              <a:buFont typeface="Wingdings 2" pitchFamily="18" charset="2"/>
              <a:buNone/>
            </a:pPr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Да- 20</a:t>
            </a:r>
          </a:p>
          <a:p>
            <a:pPr defTabSz="912813" eaLnBrk="1" hangingPunct="1">
              <a:lnSpc>
                <a:spcPct val="80000"/>
              </a:lnSpc>
              <a:buFont typeface="Wingdings 2" pitchFamily="18" charset="2"/>
              <a:buNone/>
            </a:pPr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Нет - 1</a:t>
            </a:r>
          </a:p>
          <a:p>
            <a:pPr defTabSz="912813" eaLnBrk="1" hangingPunct="1">
              <a:lnSpc>
                <a:spcPct val="80000"/>
              </a:lnSpc>
            </a:pPr>
            <a:r>
              <a:rPr lang="ru-RU" sz="1500" b="1" dirty="0" smtClean="0">
                <a:latin typeface="Times New Roman" pitchFamily="18" charset="0"/>
                <a:cs typeface="Times New Roman" pitchFamily="18" charset="0"/>
              </a:rPr>
              <a:t>Подключен ли он к сети интернет?</a:t>
            </a:r>
          </a:p>
          <a:p>
            <a:pPr defTabSz="912813" eaLnBrk="1" hangingPunct="1">
              <a:lnSpc>
                <a:spcPct val="80000"/>
              </a:lnSpc>
              <a:buFont typeface="Wingdings 2" pitchFamily="18" charset="2"/>
              <a:buNone/>
            </a:pPr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Да – 20</a:t>
            </a:r>
          </a:p>
          <a:p>
            <a:pPr defTabSz="912813" eaLnBrk="1" hangingPunct="1">
              <a:lnSpc>
                <a:spcPct val="80000"/>
              </a:lnSpc>
              <a:buFont typeface="Wingdings 2" pitchFamily="18" charset="2"/>
              <a:buNone/>
            </a:pPr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Нет - 1</a:t>
            </a:r>
          </a:p>
          <a:p>
            <a:pPr defTabSz="912813" eaLnBrk="1" hangingPunct="1">
              <a:lnSpc>
                <a:spcPct val="80000"/>
              </a:lnSpc>
            </a:pPr>
            <a:r>
              <a:rPr lang="ru-RU" sz="1500" b="1" dirty="0" smtClean="0">
                <a:latin typeface="Times New Roman" pitchFamily="18" charset="0"/>
                <a:cs typeface="Times New Roman" pitchFamily="18" charset="0"/>
              </a:rPr>
              <a:t>Есть ли у тебя мобильный телефон?</a:t>
            </a:r>
          </a:p>
          <a:p>
            <a:pPr defTabSz="912813" eaLnBrk="1" hangingPunct="1">
              <a:lnSpc>
                <a:spcPct val="80000"/>
              </a:lnSpc>
              <a:buFont typeface="Wingdings 2" pitchFamily="18" charset="2"/>
              <a:buNone/>
            </a:pPr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Да – 20</a:t>
            </a:r>
          </a:p>
          <a:p>
            <a:pPr defTabSz="912813" eaLnBrk="1" hangingPunct="1">
              <a:lnSpc>
                <a:spcPct val="80000"/>
              </a:lnSpc>
              <a:buFont typeface="Wingdings 2" pitchFamily="18" charset="2"/>
              <a:buNone/>
            </a:pPr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Нет – 1</a:t>
            </a:r>
          </a:p>
          <a:p>
            <a:pPr defTabSz="912813" eaLnBrk="1" hangingPunct="1">
              <a:lnSpc>
                <a:spcPct val="80000"/>
              </a:lnSpc>
            </a:pPr>
            <a:r>
              <a:rPr lang="ru-RU" sz="1500" b="1" dirty="0" smtClean="0">
                <a:latin typeface="Times New Roman" pitchFamily="18" charset="0"/>
                <a:cs typeface="Times New Roman" pitchFamily="18" charset="0"/>
              </a:rPr>
              <a:t>Подключен ли у тебя интернет в мобильном телефоне?</a:t>
            </a:r>
          </a:p>
          <a:p>
            <a:pPr defTabSz="912813" eaLnBrk="1" hangingPunct="1">
              <a:lnSpc>
                <a:spcPct val="80000"/>
              </a:lnSpc>
              <a:buFont typeface="Wingdings 2" pitchFamily="18" charset="2"/>
              <a:buNone/>
            </a:pPr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Да – 11</a:t>
            </a:r>
          </a:p>
          <a:p>
            <a:pPr defTabSz="912813" eaLnBrk="1" hangingPunct="1">
              <a:lnSpc>
                <a:spcPct val="80000"/>
              </a:lnSpc>
              <a:buFont typeface="Wingdings 2" pitchFamily="18" charset="2"/>
              <a:buNone/>
            </a:pPr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Нет - 10</a:t>
            </a:r>
          </a:p>
          <a:p>
            <a:pPr defTabSz="912813" eaLnBrk="1" hangingPunct="1">
              <a:lnSpc>
                <a:spcPct val="80000"/>
              </a:lnSpc>
            </a:pPr>
            <a:r>
              <a:rPr lang="ru-RU" sz="1500" b="1" dirty="0" smtClean="0">
                <a:latin typeface="Times New Roman" pitchFamily="18" charset="0"/>
                <a:cs typeface="Times New Roman" pitchFamily="18" charset="0"/>
              </a:rPr>
              <a:t>С какой целью ты выходишь в интернет?</a:t>
            </a:r>
          </a:p>
          <a:p>
            <a:pPr defTabSz="912813" eaLnBrk="1" hangingPunct="1">
              <a:lnSpc>
                <a:spcPct val="80000"/>
              </a:lnSpc>
              <a:buFont typeface="Wingdings 2" pitchFamily="18" charset="2"/>
              <a:buNone/>
            </a:pPr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Найти информацию – 11</a:t>
            </a:r>
          </a:p>
          <a:p>
            <a:pPr defTabSz="912813" eaLnBrk="1" hangingPunct="1">
              <a:lnSpc>
                <a:spcPct val="80000"/>
              </a:lnSpc>
              <a:buFont typeface="Wingdings 2" pitchFamily="18" charset="2"/>
              <a:buNone/>
            </a:pPr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Играть – 16</a:t>
            </a:r>
          </a:p>
          <a:p>
            <a:pPr defTabSz="912813" eaLnBrk="1" hangingPunct="1">
              <a:lnSpc>
                <a:spcPct val="80000"/>
              </a:lnSpc>
              <a:buFont typeface="Wingdings 2" pitchFamily="18" charset="2"/>
              <a:buNone/>
            </a:pPr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Скачать фильмы, игры - 16</a:t>
            </a:r>
          </a:p>
          <a:p>
            <a:pPr defTabSz="912813" eaLnBrk="1" hangingPunct="1">
              <a:lnSpc>
                <a:spcPct val="80000"/>
              </a:lnSpc>
            </a:pPr>
            <a:endParaRPr lang="ru-RU" sz="1500" dirty="0" smtClean="0"/>
          </a:p>
        </p:txBody>
      </p:sp>
      <p:sp>
        <p:nvSpPr>
          <p:cNvPr id="19459" name="Содержимое 3"/>
          <p:cNvSpPr>
            <a:spLocks noGrp="1"/>
          </p:cNvSpPr>
          <p:nvPr>
            <p:ph sz="half" idx="2"/>
          </p:nvPr>
        </p:nvSpPr>
        <p:spPr>
          <a:xfrm>
            <a:off x="5276850" y="1524000"/>
            <a:ext cx="3657600" cy="4664075"/>
          </a:xfrm>
        </p:spPr>
        <p:txBody>
          <a:bodyPr/>
          <a:lstStyle/>
          <a:p>
            <a:pPr defTabSz="912813" eaLnBrk="1" hangingPunct="1">
              <a:lnSpc>
                <a:spcPct val="80000"/>
              </a:lnSpc>
            </a:pPr>
            <a:r>
              <a:rPr lang="ru-RU" sz="1500" b="1" dirty="0" smtClean="0">
                <a:latin typeface="Times New Roman" pitchFamily="18" charset="0"/>
                <a:cs typeface="Times New Roman" pitchFamily="18" charset="0"/>
              </a:rPr>
              <a:t>Ты любишь в интернете  всё подряд или предпочитаешь какие-то отдельные сайты?</a:t>
            </a:r>
          </a:p>
          <a:p>
            <a:pPr defTabSz="912813" eaLnBrk="1" hangingPunct="1">
              <a:lnSpc>
                <a:spcPct val="80000"/>
              </a:lnSpc>
              <a:buFont typeface="Wingdings 2" pitchFamily="18" charset="2"/>
              <a:buNone/>
            </a:pPr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Подряд – 2</a:t>
            </a:r>
          </a:p>
          <a:p>
            <a:pPr defTabSz="912813" eaLnBrk="1" hangingPunct="1">
              <a:lnSpc>
                <a:spcPct val="80000"/>
              </a:lnSpc>
              <a:buFont typeface="Wingdings 2" pitchFamily="18" charset="2"/>
              <a:buNone/>
            </a:pPr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Выборочно - 18</a:t>
            </a:r>
          </a:p>
          <a:p>
            <a:pPr defTabSz="912813" eaLnBrk="1" hangingPunct="1">
              <a:lnSpc>
                <a:spcPct val="80000"/>
              </a:lnSpc>
            </a:pPr>
            <a:r>
              <a:rPr lang="ru-RU" sz="1500" b="1" dirty="0" smtClean="0">
                <a:latin typeface="Times New Roman" pitchFamily="18" charset="0"/>
                <a:cs typeface="Times New Roman" pitchFamily="18" charset="0"/>
              </a:rPr>
              <a:t>Ты выходишь в интернет один или с кем–</a:t>
            </a:r>
            <a:r>
              <a:rPr lang="ru-RU" sz="1500" b="1" dirty="0" err="1" smtClean="0">
                <a:latin typeface="Times New Roman" pitchFamily="18" charset="0"/>
                <a:cs typeface="Times New Roman" pitchFamily="18" charset="0"/>
              </a:rPr>
              <a:t>нибудь</a:t>
            </a:r>
            <a:r>
              <a:rPr lang="ru-RU" sz="1500" b="1" dirty="0" smtClean="0">
                <a:latin typeface="Times New Roman" pitchFamily="18" charset="0"/>
                <a:cs typeface="Times New Roman" pitchFamily="18" charset="0"/>
              </a:rPr>
              <a:t> из членов семьи?</a:t>
            </a:r>
          </a:p>
          <a:p>
            <a:pPr defTabSz="912813" eaLnBrk="1" hangingPunct="1">
              <a:lnSpc>
                <a:spcPct val="80000"/>
              </a:lnSpc>
              <a:buFont typeface="Wingdings 2" pitchFamily="18" charset="2"/>
              <a:buNone/>
            </a:pPr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Один –16</a:t>
            </a:r>
          </a:p>
          <a:p>
            <a:pPr defTabSz="912813" eaLnBrk="1" hangingPunct="1">
              <a:lnSpc>
                <a:spcPct val="80000"/>
              </a:lnSpc>
              <a:buFont typeface="Wingdings 2" pitchFamily="18" charset="2"/>
              <a:buNone/>
            </a:pPr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Вместе с семьёй - 5</a:t>
            </a:r>
          </a:p>
          <a:p>
            <a:pPr defTabSz="912813" eaLnBrk="1" hangingPunct="1">
              <a:lnSpc>
                <a:spcPct val="80000"/>
              </a:lnSpc>
            </a:pPr>
            <a:r>
              <a:rPr lang="ru-RU" sz="1500" b="1" dirty="0" smtClean="0">
                <a:latin typeface="Times New Roman" pitchFamily="18" charset="0"/>
                <a:cs typeface="Times New Roman" pitchFamily="18" charset="0"/>
              </a:rPr>
              <a:t>Обсуждаете ли вы с родителями полученную информацию?</a:t>
            </a:r>
          </a:p>
          <a:p>
            <a:pPr defTabSz="912813" eaLnBrk="1" hangingPunct="1">
              <a:lnSpc>
                <a:spcPct val="80000"/>
              </a:lnSpc>
              <a:buFont typeface="Wingdings 2" pitchFamily="18" charset="2"/>
              <a:buNone/>
            </a:pPr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Да – 2</a:t>
            </a:r>
          </a:p>
          <a:p>
            <a:pPr defTabSz="912813" eaLnBrk="1" hangingPunct="1">
              <a:lnSpc>
                <a:spcPct val="80000"/>
              </a:lnSpc>
              <a:buFont typeface="Wingdings 2" pitchFamily="18" charset="2"/>
              <a:buNone/>
            </a:pPr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Нет – 9</a:t>
            </a:r>
          </a:p>
          <a:p>
            <a:pPr defTabSz="912813" eaLnBrk="1" hangingPunct="1">
              <a:lnSpc>
                <a:spcPct val="80000"/>
              </a:lnSpc>
              <a:buFont typeface="Wingdings 2" pitchFamily="18" charset="2"/>
              <a:buNone/>
            </a:pPr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Иногда  - 9</a:t>
            </a:r>
          </a:p>
          <a:p>
            <a:pPr defTabSz="912813" eaLnBrk="1" hangingPunct="1">
              <a:lnSpc>
                <a:spcPct val="80000"/>
              </a:lnSpc>
              <a:buFont typeface="Wingdings 2" pitchFamily="18" charset="2"/>
              <a:buNone/>
            </a:pPr>
            <a:endParaRPr lang="ru-RU" sz="1500" dirty="0" smtClean="0">
              <a:latin typeface="Times New Roman" pitchFamily="18" charset="0"/>
              <a:cs typeface="Times New Roman" pitchFamily="18" charset="0"/>
            </a:endParaRPr>
          </a:p>
          <a:p>
            <a:pPr defTabSz="912813" eaLnBrk="1" hangingPunct="1">
              <a:lnSpc>
                <a:spcPct val="80000"/>
              </a:lnSpc>
            </a:pPr>
            <a:r>
              <a:rPr lang="ru-RU" sz="1500" b="1" dirty="0" smtClean="0">
                <a:latin typeface="Times New Roman" pitchFamily="18" charset="0"/>
                <a:cs typeface="Times New Roman" pitchFamily="18" charset="0"/>
              </a:rPr>
              <a:t>Рекомендуют ли тебе родители определенные сайты?  </a:t>
            </a:r>
          </a:p>
          <a:p>
            <a:pPr defTabSz="912813" eaLnBrk="1" hangingPunct="1">
              <a:lnSpc>
                <a:spcPct val="80000"/>
              </a:lnSpc>
              <a:buFont typeface="Wingdings 2" pitchFamily="18" charset="2"/>
              <a:buNone/>
            </a:pPr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Да – 7</a:t>
            </a:r>
          </a:p>
          <a:p>
            <a:pPr defTabSz="912813" eaLnBrk="1" hangingPunct="1">
              <a:lnSpc>
                <a:spcPct val="80000"/>
              </a:lnSpc>
              <a:buFont typeface="Wingdings 2" pitchFamily="18" charset="2"/>
              <a:buNone/>
            </a:pPr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Нет </a:t>
            </a:r>
            <a:r>
              <a:rPr lang="ru-RU" sz="1500" smtClean="0">
                <a:latin typeface="Times New Roman" pitchFamily="18" charset="0"/>
                <a:cs typeface="Times New Roman" pitchFamily="18" charset="0"/>
              </a:rPr>
              <a:t>– 9</a:t>
            </a:r>
            <a:endParaRPr lang="ru-RU" sz="15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5400" dirty="0" smtClean="0">
                <a:solidFill>
                  <a:schemeClr val="tx2">
                    <a:satMod val="13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Влияние компьютера</a:t>
            </a:r>
            <a:endParaRPr lang="ru-RU" sz="5400" dirty="0">
              <a:solidFill>
                <a:schemeClr val="tx2">
                  <a:satMod val="13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87450" y="1557338"/>
            <a:ext cx="7499350" cy="1439862"/>
          </a:xfrm>
        </p:spPr>
        <p:txBody>
          <a:bodyPr/>
          <a:lstStyle/>
          <a:p>
            <a:pPr defTabSz="912813" eaLnBrk="1" hangingPunct="1">
              <a:buFont typeface="Wingdings 2" pitchFamily="18" charset="2"/>
              <a:buNone/>
            </a:pPr>
            <a:r>
              <a:rPr lang="ru-RU" sz="930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b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Страдает нервная система, слух и зрение.</a:t>
            </a:r>
            <a:r>
              <a:rPr lang="ru-RU" sz="660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defTabSz="912813" eaLnBrk="1" hangingPunct="1">
              <a:buFont typeface="Wingdings 2" pitchFamily="18" charset="2"/>
              <a:buNone/>
            </a:pPr>
            <a:endParaRPr lang="ru-RU" smtClean="0"/>
          </a:p>
        </p:txBody>
      </p:sp>
      <p:sp>
        <p:nvSpPr>
          <p:cNvPr id="5" name="Прямоугольник 4"/>
          <p:cNvSpPr>
            <a:spLocks noChangeArrowheads="1"/>
          </p:cNvSpPr>
          <p:nvPr/>
        </p:nvSpPr>
        <p:spPr bwMode="auto">
          <a:xfrm>
            <a:off x="1619250" y="1484313"/>
            <a:ext cx="6911975" cy="3441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912813"/>
            <a:r>
              <a:rPr lang="ru-RU" sz="4400" b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Под воздействием интернета, в поведении ребёнка резче проступает раздражительность и апатия. </a:t>
            </a:r>
          </a:p>
        </p:txBody>
      </p:sp>
      <p:sp>
        <p:nvSpPr>
          <p:cNvPr id="6" name="Прямоугольник 5"/>
          <p:cNvSpPr>
            <a:spLocks noChangeArrowheads="1"/>
          </p:cNvSpPr>
          <p:nvPr/>
        </p:nvSpPr>
        <p:spPr bwMode="auto">
          <a:xfrm>
            <a:off x="1763713" y="1700213"/>
            <a:ext cx="6678612" cy="210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912813"/>
            <a:r>
              <a:rPr lang="ru-RU" sz="44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Ребенок чаще жалуется на усталость и головную боль</a:t>
            </a:r>
            <a:r>
              <a:rPr lang="ru-RU" sz="4400" b="1" dirty="0">
                <a:solidFill>
                  <a:srgbClr val="3399FF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4400" b="1" dirty="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pic>
        <p:nvPicPr>
          <p:cNvPr id="16389" name="Picture 3" descr="C:\Users\Admin\Desktop\5130-170757-ETcomputerkidhappysurprised2jpeg-620x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76825" y="4149725"/>
            <a:ext cx="3432175" cy="2479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>
            <a:spLocks noChangeArrowheads="1"/>
          </p:cNvSpPr>
          <p:nvPr/>
        </p:nvSpPr>
        <p:spPr bwMode="auto">
          <a:xfrm>
            <a:off x="1403350" y="1989138"/>
            <a:ext cx="7200900" cy="143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912813"/>
            <a:r>
              <a:rPr lang="ru-RU" sz="4400" b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Успехи в учёбе даются всё с большим трудом.</a:t>
            </a:r>
          </a:p>
        </p:txBody>
      </p:sp>
      <p:sp>
        <p:nvSpPr>
          <p:cNvPr id="3" name="Заголовок 1"/>
          <p:cNvSpPr txBox="1">
            <a:spLocks/>
          </p:cNvSpPr>
          <p:nvPr/>
        </p:nvSpPr>
        <p:spPr>
          <a:xfrm>
            <a:off x="1435100" y="274638"/>
            <a:ext cx="7499350" cy="1143000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sz="54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Влияние компьютера</a:t>
            </a:r>
            <a:endParaRPr lang="ru-RU" sz="5400" dirty="0">
              <a:solidFill>
                <a:schemeClr val="tx2">
                  <a:satMod val="130000"/>
                </a:schemeClr>
              </a:solidFill>
              <a:effectLst>
                <a:outerShdw blurRad="50000" dist="30000" dir="5400000" algn="tl" rotWithShape="0">
                  <a:srgbClr val="000000">
                    <a:alpha val="30000"/>
                  </a:srgbClr>
                </a:outerShdw>
              </a:effectLst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5" name="Прямоугольник 4"/>
          <p:cNvSpPr>
            <a:spLocks noChangeArrowheads="1"/>
          </p:cNvSpPr>
          <p:nvPr/>
        </p:nvSpPr>
        <p:spPr bwMode="auto">
          <a:xfrm>
            <a:off x="1403350" y="1773238"/>
            <a:ext cx="6696075" cy="210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912813"/>
            <a:r>
              <a:rPr lang="ru-RU" sz="4400" b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Недосыпание и</a:t>
            </a:r>
          </a:p>
          <a:p>
            <a:pPr defTabSz="912813"/>
            <a:r>
              <a:rPr lang="ru-RU" sz="4400" b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кислородное </a:t>
            </a:r>
          </a:p>
          <a:p>
            <a:pPr defTabSz="912813"/>
            <a:r>
              <a:rPr lang="ru-RU" sz="4400" b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голодание.</a:t>
            </a:r>
          </a:p>
        </p:txBody>
      </p:sp>
      <p:pic>
        <p:nvPicPr>
          <p:cNvPr id="17412" name="Picture 2" descr="C:\Users\Admin\Desktop\ca5c24760de1ebad98e9_preview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89538" y="4221163"/>
            <a:ext cx="3568700" cy="2370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/>
          <p:cNvSpPr>
            <a:spLocks noChangeArrowheads="1"/>
          </p:cNvSpPr>
          <p:nvPr/>
        </p:nvSpPr>
        <p:spPr bwMode="auto">
          <a:xfrm>
            <a:off x="1476375" y="1989138"/>
            <a:ext cx="6553200" cy="143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400" b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Ухудшается память, </a:t>
            </a:r>
          </a:p>
          <a:p>
            <a:r>
              <a:rPr lang="ru-RU" sz="4400" b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ослабевает внимание.</a:t>
            </a:r>
            <a:r>
              <a:rPr lang="ru-RU" b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endParaRPr lang="ru-RU" b="1">
              <a:solidFill>
                <a:srgbClr val="0070C0"/>
              </a:solidFill>
              <a:latin typeface="Corbe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0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7" grpId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5400" dirty="0" smtClean="0">
                <a:solidFill>
                  <a:schemeClr val="tx2">
                    <a:satMod val="13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Рабочее место при работе за компьютером</a:t>
            </a:r>
            <a:endParaRPr lang="ru-RU" sz="5400" dirty="0">
              <a:solidFill>
                <a:schemeClr val="tx2">
                  <a:satMod val="13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8434" name="Picture 2" descr="http://wiki.iteach.ru/images/d/db/Image0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1913" y="2276475"/>
            <a:ext cx="7154862" cy="3889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ru-RU" sz="1800" dirty="0"/>
          </a:p>
        </p:txBody>
      </p:sp>
      <p:graphicFrame>
        <p:nvGraphicFramePr>
          <p:cNvPr id="6" name="Содержимое 5"/>
          <p:cNvGraphicFramePr>
            <a:graphicFrameLocks noGrp="1"/>
          </p:cNvGraphicFramePr>
          <p:nvPr>
            <p:ph sz="half" idx="1"/>
          </p:nvPr>
        </p:nvGraphicFramePr>
        <p:xfrm>
          <a:off x="1435100" y="1524000"/>
          <a:ext cx="7457384" cy="492933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32173"/>
                <a:gridCol w="932173"/>
                <a:gridCol w="932173"/>
                <a:gridCol w="932173"/>
                <a:gridCol w="932173"/>
                <a:gridCol w="932173"/>
                <a:gridCol w="932173"/>
                <a:gridCol w="932173"/>
              </a:tblGrid>
              <a:tr h="985867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Книги, </a:t>
                      </a:r>
                      <a:r>
                        <a:rPr lang="ru-RU" dirty="0" err="1" smtClean="0"/>
                        <a:t>журна-лы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Компь-ютер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Теле-визор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Друга, </a:t>
                      </a:r>
                      <a:r>
                        <a:rPr lang="ru-RU" dirty="0" err="1" smtClean="0"/>
                        <a:t>подру-гу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Игры, </a:t>
                      </a:r>
                    </a:p>
                    <a:p>
                      <a:r>
                        <a:rPr lang="ru-RU" dirty="0" err="1" smtClean="0"/>
                        <a:t>игруш-ки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Маму,</a:t>
                      </a:r>
                    </a:p>
                    <a:p>
                      <a:r>
                        <a:rPr lang="ru-RU" dirty="0" smtClean="0"/>
                        <a:t>папу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Сладос-ти</a:t>
                      </a:r>
                      <a:endParaRPr lang="ru-RU" dirty="0"/>
                    </a:p>
                  </a:txBody>
                  <a:tcPr/>
                </a:tc>
              </a:tr>
              <a:tr h="985867">
                <a:tc>
                  <a:txBody>
                    <a:bodyPr/>
                    <a:lstStyle/>
                    <a:p>
                      <a:r>
                        <a:rPr lang="ru-RU" dirty="0" smtClean="0"/>
                        <a:t>Через  1 час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5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4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6---4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</a:t>
                      </a:r>
                      <a:endParaRPr lang="ru-RU" dirty="0"/>
                    </a:p>
                  </a:txBody>
                  <a:tcPr/>
                </a:tc>
              </a:tr>
              <a:tr h="985867">
                <a:tc>
                  <a:txBody>
                    <a:bodyPr/>
                    <a:lstStyle/>
                    <a:p>
                      <a:r>
                        <a:rPr lang="ru-RU" dirty="0" smtClean="0"/>
                        <a:t>На след. день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4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6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6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5--6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3</a:t>
                      </a:r>
                      <a:endParaRPr lang="ru-RU" dirty="0"/>
                    </a:p>
                  </a:txBody>
                  <a:tcPr/>
                </a:tc>
              </a:tr>
              <a:tr h="985867">
                <a:tc>
                  <a:txBody>
                    <a:bodyPr/>
                    <a:lstStyle/>
                    <a:p>
                      <a:r>
                        <a:rPr lang="ru-RU" dirty="0" smtClean="0"/>
                        <a:t>Через месяц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5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4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3--4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</a:t>
                      </a:r>
                      <a:endParaRPr lang="ru-RU" dirty="0"/>
                    </a:p>
                  </a:txBody>
                  <a:tcPr/>
                </a:tc>
              </a:tr>
              <a:tr h="985867">
                <a:tc>
                  <a:txBody>
                    <a:bodyPr/>
                    <a:lstStyle/>
                    <a:p>
                      <a:r>
                        <a:rPr lang="ru-RU" dirty="0" smtClean="0"/>
                        <a:t>Через год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4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5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4--4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4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8887968" y="1524000"/>
            <a:ext cx="45719" cy="4663440"/>
          </a:xfrm>
        </p:spPr>
        <p:txBody>
          <a:bodyPr/>
          <a:lstStyle/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Прямоугольник 2"/>
          <p:cNvSpPr>
            <a:spLocks noChangeArrowheads="1"/>
          </p:cNvSpPr>
          <p:nvPr/>
        </p:nvSpPr>
        <p:spPr bwMode="auto">
          <a:xfrm>
            <a:off x="1476375" y="1341438"/>
            <a:ext cx="7416800" cy="5035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 defTabSz="912813">
              <a:buFont typeface="Arial" charset="0"/>
              <a:buChar char="•"/>
            </a:pPr>
            <a:r>
              <a:rPr lang="ru-RU" sz="3600">
                <a:latin typeface="Times New Roman" pitchFamily="18" charset="0"/>
                <a:cs typeface="Times New Roman" pitchFamily="18" charset="0"/>
              </a:rPr>
              <a:t> Без ущерба для здоровья ребенок может работать за компьютером</a:t>
            </a:r>
            <a:r>
              <a:rPr lang="ru-RU" sz="360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не более 15 минут подряд</a:t>
            </a:r>
            <a:r>
              <a:rPr lang="ru-RU" sz="360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 defTabSz="912813">
              <a:buFont typeface="Arial" charset="0"/>
              <a:buChar char="•"/>
            </a:pPr>
            <a:r>
              <a:rPr lang="ru-RU" sz="3600">
                <a:latin typeface="Times New Roman" pitchFamily="18" charset="0"/>
                <a:cs typeface="Times New Roman" pitchFamily="18" charset="0"/>
              </a:rPr>
              <a:t> Необходимо делать 15-минутные перерывы после работы за компьютером. </a:t>
            </a:r>
          </a:p>
          <a:p>
            <a:pPr algn="just" defTabSz="912813">
              <a:buFont typeface="Arial" charset="0"/>
              <a:buChar char="•"/>
            </a:pPr>
            <a:r>
              <a:rPr lang="ru-RU" sz="3600">
                <a:latin typeface="Times New Roman" pitchFamily="18" charset="0"/>
                <a:cs typeface="Times New Roman" pitchFamily="18" charset="0"/>
              </a:rPr>
              <a:t> Общее время работы на компьютере </a:t>
            </a:r>
            <a:r>
              <a:rPr lang="ru-RU" sz="360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не должно превышать 1,5 часа в день. </a:t>
            </a:r>
          </a:p>
        </p:txBody>
      </p:sp>
      <p:sp>
        <p:nvSpPr>
          <p:cNvPr id="20484" name="Rectangle 4"/>
          <p:cNvSpPr>
            <a:spLocks noChangeArrowheads="1"/>
          </p:cNvSpPr>
          <p:nvPr/>
        </p:nvSpPr>
        <p:spPr bwMode="auto">
          <a:xfrm>
            <a:off x="2411413" y="333375"/>
            <a:ext cx="4916487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5400">
                <a:solidFill>
                  <a:srgbClr val="572314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Нормы СанПиН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mtClean="0">
                <a:solidFill>
                  <a:srgbClr val="FF0000"/>
                </a:solidFill>
              </a:rPr>
              <a:t>Чтобы не засосало.</a:t>
            </a:r>
          </a:p>
        </p:txBody>
      </p:sp>
      <p:sp>
        <p:nvSpPr>
          <p:cNvPr id="12291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ru-RU" dirty="0" smtClean="0"/>
              <a:t>Допустим, глаза, руки, ноги ребенка мы уберегли. Но остается еще и </a:t>
            </a:r>
            <a:r>
              <a:rPr lang="ru-RU" sz="4400" dirty="0" smtClean="0">
                <a:solidFill>
                  <a:srgbClr val="C00000"/>
                </a:solidFill>
              </a:rPr>
              <a:t>психика</a:t>
            </a:r>
            <a:r>
              <a:rPr lang="ru-RU" dirty="0" smtClean="0">
                <a:solidFill>
                  <a:srgbClr val="C00000"/>
                </a:solidFill>
              </a:rPr>
              <a:t>.</a:t>
            </a:r>
          </a:p>
          <a:p>
            <a:pPr eaLnBrk="1" hangingPunct="1">
              <a:buFont typeface="Arial" charset="0"/>
              <a:buNone/>
            </a:pPr>
            <a:endParaRPr lang="ru-RU" dirty="0" smtClean="0"/>
          </a:p>
          <a:p>
            <a:pPr eaLnBrk="1" hangingPunct="1"/>
            <a:r>
              <a:rPr lang="ru-RU" dirty="0" smtClean="0"/>
              <a:t>Как сделать так, чтобы ребенок не ушел с головой в киберпространство и не променял родителей на виртуальных монстров?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>
                <a:solidFill>
                  <a:srgbClr val="FF0000"/>
                </a:solidFill>
              </a:rPr>
              <a:t>К сожалению, это – реальная опасность!</a:t>
            </a:r>
            <a:br>
              <a:rPr lang="ru-RU" dirty="0" smtClean="0">
                <a:solidFill>
                  <a:srgbClr val="FF0000"/>
                </a:solidFill>
              </a:rPr>
            </a:br>
            <a:endParaRPr lang="ru-RU" dirty="0" smtClean="0">
              <a:solidFill>
                <a:srgbClr val="FF0000"/>
              </a:solidFill>
            </a:endParaRPr>
          </a:p>
        </p:txBody>
      </p:sp>
      <p:pic>
        <p:nvPicPr>
          <p:cNvPr id="13315" name="Picture 1" descr="G:\собрания\remont_kompyuterov_i_noutbukov_23169135_1_F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908175" y="1600200"/>
            <a:ext cx="5327650" cy="4924425"/>
          </a:xfr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3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100" y="274638"/>
            <a:ext cx="7499350" cy="1143000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5400" dirty="0" smtClean="0">
                <a:solidFill>
                  <a:schemeClr val="tx2">
                    <a:satMod val="13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Компьютерные игры</a:t>
            </a:r>
            <a:endParaRPr lang="ru-RU" sz="5400" dirty="0">
              <a:solidFill>
                <a:schemeClr val="tx2">
                  <a:satMod val="13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1506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187450" y="1484313"/>
            <a:ext cx="3455988" cy="3457575"/>
          </a:xfrm>
        </p:spPr>
      </p:pic>
      <p:pic>
        <p:nvPicPr>
          <p:cNvPr id="21507" name="Picture 3" descr="C:\Users\Светлана\Downloads\Родительские собрания\images (2)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5003800" y="2420938"/>
            <a:ext cx="3744913" cy="3455987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>
                <a:solidFill>
                  <a:srgbClr val="FF0000"/>
                </a:solidFill>
              </a:rPr>
              <a:t>Семь шагов к спасению от </a:t>
            </a:r>
            <a:r>
              <a:rPr lang="ru-RU" dirty="0" err="1" smtClean="0">
                <a:solidFill>
                  <a:srgbClr val="FF0000"/>
                </a:solidFill>
              </a:rPr>
              <a:t>компьютеромании</a:t>
            </a:r>
            <a:r>
              <a:rPr lang="ru-RU" dirty="0" smtClean="0">
                <a:solidFill>
                  <a:srgbClr val="FF0000"/>
                </a:solidFill>
              </a:rPr>
              <a:t>.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916113"/>
            <a:ext cx="8229600" cy="4608512"/>
          </a:xfrm>
        </p:spPr>
        <p:txBody>
          <a:bodyPr rtlCol="0">
            <a:normAutofit fontScale="85000" lnSpcReduction="2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dirty="0" smtClean="0"/>
              <a:t>Самим ориентироваться в том, что интересно ребенку.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dirty="0" smtClean="0"/>
              <a:t>Как можно больше времени проводить вместе.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dirty="0" smtClean="0"/>
              <a:t>Первое время сидеть за компьютером вместе, тогда машина не станет для него большим авторитетом.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dirty="0" smtClean="0"/>
              <a:t>Больше разговаривайте с ребенком.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dirty="0" smtClean="0"/>
              <a:t>Прививайте ребенку «компьютерный вкус».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dirty="0" smtClean="0"/>
              <a:t>Не покупайте жестокие игры.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dirty="0" smtClean="0"/>
              <a:t>Не забывайте, что дети по-прежнему с удовольствием рисуют, раскрашивают, играют с друзьями, лепят, занимаются спортом.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Заголовок 1"/>
          <p:cNvSpPr>
            <a:spLocks noGrp="1"/>
          </p:cNvSpPr>
          <p:nvPr>
            <p:ph type="title"/>
          </p:nvPr>
        </p:nvSpPr>
        <p:spPr>
          <a:xfrm>
            <a:off x="457200" y="188913"/>
            <a:ext cx="8229600" cy="863600"/>
          </a:xfrm>
        </p:spPr>
        <p:txBody>
          <a:bodyPr/>
          <a:lstStyle/>
          <a:p>
            <a:pPr eaLnBrk="1" hangingPunct="1"/>
            <a:r>
              <a:rPr lang="ru-RU" smtClean="0">
                <a:solidFill>
                  <a:srgbClr val="FF0000"/>
                </a:solidFill>
              </a:rPr>
              <a:t>Кстати.</a:t>
            </a:r>
          </a:p>
        </p:txBody>
      </p:sp>
      <p:sp>
        <p:nvSpPr>
          <p:cNvPr id="15363" name="Содержимое 2"/>
          <p:cNvSpPr>
            <a:spLocks noGrp="1"/>
          </p:cNvSpPr>
          <p:nvPr>
            <p:ph idx="1"/>
          </p:nvPr>
        </p:nvSpPr>
        <p:spPr>
          <a:xfrm>
            <a:off x="457200" y="1125538"/>
            <a:ext cx="8229600" cy="3311525"/>
          </a:xfrm>
        </p:spPr>
        <p:txBody>
          <a:bodyPr/>
          <a:lstStyle/>
          <a:p>
            <a:pPr eaLnBrk="1" hangingPunct="1">
              <a:buFont typeface="Arial" charset="0"/>
              <a:buNone/>
            </a:pPr>
            <a:r>
              <a:rPr lang="ru-RU" smtClean="0"/>
              <a:t>       Психологи, к которым обращаются родители компьютерных маньяков, часто советуют приобрести ребенку собаку – она как ничто другое помогает вырвать малыша из компьютерного мира.</a:t>
            </a:r>
          </a:p>
        </p:txBody>
      </p:sp>
      <p:pic>
        <p:nvPicPr>
          <p:cNvPr id="15364" name="Picture 2" descr="C:\Users\User\Desktop\200400806-001-410x23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87675" y="3716338"/>
            <a:ext cx="5688013" cy="2952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53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3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ru-RU" smtClean="0">
                <a:solidFill>
                  <a:srgbClr val="FF0000"/>
                </a:solidFill>
              </a:rPr>
              <a:t>Компьютер в современном мире.</a:t>
            </a:r>
          </a:p>
        </p:txBody>
      </p:sp>
      <p:sp>
        <p:nvSpPr>
          <p:cNvPr id="16387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Arial" charset="0"/>
              <a:buNone/>
            </a:pPr>
            <a:r>
              <a:rPr lang="ru-RU" smtClean="0"/>
              <a:t>                   Стремительное развитие новых информационных технологий оказывает многогранное воздействие на культурный уровень человека. Поэтому знание ПК имеет очень большое значение в современной жизни, т. к. компьютерная грамотность стала частью общей культуры человека.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mtClean="0">
                <a:solidFill>
                  <a:srgbClr val="FF0000"/>
                </a:solidFill>
              </a:rPr>
              <a:t>Компьютер – друг.</a:t>
            </a:r>
          </a:p>
        </p:txBody>
      </p:sp>
      <p:sp>
        <p:nvSpPr>
          <p:cNvPr id="17411" name="Содержимое 2"/>
          <p:cNvSpPr>
            <a:spLocks noGrp="1"/>
          </p:cNvSpPr>
          <p:nvPr>
            <p:ph idx="1"/>
          </p:nvPr>
        </p:nvSpPr>
        <p:spPr>
          <a:xfrm>
            <a:off x="457200" y="1844675"/>
            <a:ext cx="8229600" cy="4281488"/>
          </a:xfrm>
        </p:spPr>
        <p:txBody>
          <a:bodyPr/>
          <a:lstStyle/>
          <a:p>
            <a:pPr eaLnBrk="1" hangingPunct="1"/>
            <a:r>
              <a:rPr lang="ru-RU" smtClean="0"/>
              <a:t>Главный помощник в учебе, работе и отдыхе.</a:t>
            </a:r>
          </a:p>
          <a:p>
            <a:pPr eaLnBrk="1" hangingPunct="1"/>
            <a:endParaRPr lang="ru-RU" smtClean="0"/>
          </a:p>
          <a:p>
            <a:pPr eaLnBrk="1" hangingPunct="1"/>
            <a:r>
              <a:rPr lang="ru-RU" smtClean="0"/>
              <a:t>Облегчает поиск и получение необходимой и своевременной информации.</a:t>
            </a:r>
          </a:p>
          <a:p>
            <a:pPr eaLnBrk="1" hangingPunct="1">
              <a:buFont typeface="Arial" charset="0"/>
              <a:buNone/>
            </a:pPr>
            <a:endParaRPr lang="ru-RU" smtClean="0"/>
          </a:p>
          <a:p>
            <a:pPr eaLnBrk="1" hangingPunct="1"/>
            <a:r>
              <a:rPr lang="ru-RU" smtClean="0"/>
              <a:t>Помогает в общении между людьми.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174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0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7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mtClean="0">
                <a:solidFill>
                  <a:srgbClr val="FF0000"/>
                </a:solidFill>
              </a:rPr>
              <a:t>Реальные плюсы.</a:t>
            </a:r>
          </a:p>
        </p:txBody>
      </p:sp>
      <p:graphicFrame>
        <p:nvGraphicFramePr>
          <p:cNvPr id="2050" name="Diagram 5"/>
          <p:cNvGraphicFramePr>
            <a:graphicFrameLocks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compatibility">
            <com:legacyDrawing xmlns:com="http://schemas.openxmlformats.org/drawingml/2006/compatibility" spid="_x0000_s1026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67" grpId="0"/>
      <p:bldDgm spid="2050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ru-RU" smtClean="0">
                <a:solidFill>
                  <a:srgbClr val="FF0000"/>
                </a:solidFill>
              </a:rPr>
              <a:t>Компьютер-ребенок-родитель.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 rtlCol="0">
            <a:normAutofit fontScale="92500" lnSpcReduction="1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dirty="0" smtClean="0"/>
              <a:t>Совместная работа поможет не только сплотить детей и родителей, но и стать новой семейной традицией. Даст возможность почувствовать себя единым целым, что очень важно при воспитании ребенка. Поможет лучше узнать друг друга, так как сотворчество и сотрудничество – идеальный стиль взаимоотношений в семье, которые помогут воспитать </a:t>
            </a:r>
            <a:r>
              <a:rPr lang="ru-RU" dirty="0" err="1" smtClean="0"/>
              <a:t>самодостаточного</a:t>
            </a:r>
            <a:r>
              <a:rPr lang="ru-RU" dirty="0" smtClean="0"/>
              <a:t>, духовно богатого, творческого человека.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6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6600" smtClean="0">
                <a:solidFill>
                  <a:srgbClr val="FF0000"/>
                </a:solidFill>
              </a:rPr>
              <a:t>Вывод.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388" y="1600200"/>
            <a:ext cx="8713787" cy="4525963"/>
          </a:xfrm>
        </p:spPr>
        <p:txBody>
          <a:bodyPr rtlCol="0">
            <a:normAutofit fontScale="92500" lnSpcReduction="1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dirty="0" smtClean="0"/>
              <a:t>       Нельзя </a:t>
            </a:r>
            <a:r>
              <a:rPr lang="ru-RU" dirty="0"/>
              <a:t>забывать о том, что все хорошо в меру. Добрые замечательные игры, столь полезные для людей, могут стать и вредными для них. Слишком длительное нахождение перед компьютером может привести к ухудшению зрения, а также к психологической зависимости от виртуального мира. Но те, кто не пренебрегает правилом золотой середины во всем, таких проблем никогда не испытает. И компьютер для них будет только другом.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5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5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4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5400" dirty="0" smtClean="0">
                <a:solidFill>
                  <a:schemeClr val="tx2">
                    <a:satMod val="130000"/>
                  </a:schemeClr>
                </a:solidFill>
              </a:rPr>
              <a:t/>
            </a:r>
            <a:br>
              <a:rPr lang="ru-RU" sz="5400" dirty="0" smtClean="0">
                <a:solidFill>
                  <a:schemeClr val="tx2">
                    <a:satMod val="130000"/>
                  </a:schemeClr>
                </a:solidFill>
              </a:rPr>
            </a:br>
            <a:r>
              <a:rPr lang="ru-RU" sz="5400" dirty="0" smtClean="0">
                <a:solidFill>
                  <a:schemeClr val="tx2">
                    <a:satMod val="130000"/>
                  </a:schemeClr>
                </a:solidFill>
              </a:rPr>
              <a:t/>
            </a:r>
            <a:br>
              <a:rPr lang="ru-RU" sz="5400" dirty="0" smtClean="0">
                <a:solidFill>
                  <a:schemeClr val="tx2">
                    <a:satMod val="130000"/>
                  </a:schemeClr>
                </a:solidFill>
              </a:rPr>
            </a:br>
            <a:r>
              <a:rPr lang="ru-RU" sz="5400" dirty="0" smtClean="0">
                <a:solidFill>
                  <a:schemeClr val="tx2">
                    <a:satMod val="13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Научите ребёнка жить в век прогресса!</a:t>
            </a:r>
            <a:r>
              <a:rPr lang="ru-RU" sz="5400" dirty="0" smtClean="0">
                <a:solidFill>
                  <a:schemeClr val="tx2">
                    <a:satMod val="130000"/>
                  </a:schemeClr>
                </a:solidFill>
              </a:rPr>
              <a:t/>
            </a:r>
            <a:br>
              <a:rPr lang="ru-RU" sz="5400" dirty="0" smtClean="0">
                <a:solidFill>
                  <a:schemeClr val="tx2">
                    <a:satMod val="130000"/>
                  </a:schemeClr>
                </a:solidFill>
              </a:rPr>
            </a:br>
            <a:endParaRPr lang="ru-RU" sz="5400" dirty="0">
              <a:solidFill>
                <a:schemeClr val="tx2">
                  <a:satMod val="13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554" name="Содержимое 2"/>
          <p:cNvSpPr>
            <a:spLocks noGrp="1"/>
          </p:cNvSpPr>
          <p:nvPr>
            <p:ph idx="1"/>
          </p:nvPr>
        </p:nvSpPr>
        <p:spPr>
          <a:xfrm>
            <a:off x="1042988" y="1196975"/>
            <a:ext cx="7642225" cy="5221288"/>
          </a:xfrm>
        </p:spPr>
        <p:txBody>
          <a:bodyPr/>
          <a:lstStyle/>
          <a:p>
            <a:pPr eaLnBrk="1" hangingPunct="1">
              <a:buFont typeface="Wingdings 2" pitchFamily="18" charset="2"/>
              <a:buNone/>
            </a:pPr>
            <a:endParaRPr lang="ru-RU" sz="2600" smtClean="0"/>
          </a:p>
          <a:p>
            <a:pPr eaLnBrk="1" hangingPunct="1">
              <a:buFont typeface="Wingdings 2" pitchFamily="18" charset="2"/>
              <a:buNone/>
            </a:pPr>
            <a:endParaRPr lang="ru-RU" sz="2600" smtClean="0"/>
          </a:p>
          <a:p>
            <a:pPr algn="just" eaLnBrk="1" hangingPunct="1">
              <a:buFont typeface="Wingdings 2" pitchFamily="18" charset="2"/>
              <a:buNone/>
            </a:pPr>
            <a:r>
              <a:rPr lang="ru-RU" sz="3600" smtClean="0"/>
              <a:t>   От увлечения компьютером наших детей никуда не деться. Компьютер пришёл в нашу жизнь и останется в ней, хотим мы этого или нет. </a:t>
            </a:r>
          </a:p>
        </p:txBody>
      </p:sp>
      <p:pic>
        <p:nvPicPr>
          <p:cNvPr id="2355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24525" y="4508500"/>
            <a:ext cx="2619375" cy="174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mtClean="0">
                <a:solidFill>
                  <a:srgbClr val="FF0000"/>
                </a:solidFill>
              </a:rPr>
              <a:t>Всё в ваших руках!</a:t>
            </a:r>
          </a:p>
        </p:txBody>
      </p:sp>
      <p:pic>
        <p:nvPicPr>
          <p:cNvPr id="25603" name="Picture 2" descr="G:\собрания\8f63368f6d1b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684213" y="1773238"/>
            <a:ext cx="7775575" cy="4824412"/>
          </a:xfr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6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6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256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2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2" val="6934ed9e936fe2dc61c885b315307457e2294ac1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377</TotalTime>
  <Words>1111</Words>
  <Application>Microsoft Office PowerPoint</Application>
  <PresentationFormat>Экран (4:3)</PresentationFormat>
  <Paragraphs>189</Paragraphs>
  <Slides>26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27" baseType="lpstr">
      <vt:lpstr>Солнцестояние</vt:lpstr>
      <vt:lpstr>Родительское собрание</vt:lpstr>
      <vt:lpstr>Слайд 2</vt:lpstr>
      <vt:lpstr>Статистика</vt:lpstr>
      <vt:lpstr>Вопрос для обсуждения</vt:lpstr>
      <vt:lpstr>Результаты опроса в классе о телевидении.</vt:lpstr>
      <vt:lpstr>Слайд 6</vt:lpstr>
      <vt:lpstr>Здоровье ребенка и компьютер.</vt:lpstr>
      <vt:lpstr>Признаки зависимости</vt:lpstr>
      <vt:lpstr>Результаты опроса</vt:lpstr>
      <vt:lpstr>Влияние компьютера</vt:lpstr>
      <vt:lpstr>Слайд 11</vt:lpstr>
      <vt:lpstr>Рабочее место при работе за компьютером</vt:lpstr>
      <vt:lpstr>Слайд 13</vt:lpstr>
      <vt:lpstr>Слайд 14</vt:lpstr>
      <vt:lpstr>Чтобы не засосало.</vt:lpstr>
      <vt:lpstr>К сожалению, это – реальная опасность! </vt:lpstr>
      <vt:lpstr>Компьютерные игры</vt:lpstr>
      <vt:lpstr>Семь шагов к спасению от компьютеромании.</vt:lpstr>
      <vt:lpstr>Кстати.</vt:lpstr>
      <vt:lpstr>Компьютер в современном мире.</vt:lpstr>
      <vt:lpstr>Компьютер – друг.</vt:lpstr>
      <vt:lpstr>Реальные плюсы.</vt:lpstr>
      <vt:lpstr>Компьютер-ребенок-родитель.</vt:lpstr>
      <vt:lpstr>Вывод.</vt:lpstr>
      <vt:lpstr>  Научите ребёнка жить в век прогресса! </vt:lpstr>
      <vt:lpstr>Всё в ваших руках!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Родительское собрание</dc:title>
  <dc:creator>Светлана</dc:creator>
  <cp:lastModifiedBy>Д</cp:lastModifiedBy>
  <cp:revision>59</cp:revision>
  <dcterms:created xsi:type="dcterms:W3CDTF">2013-11-12T10:56:22Z</dcterms:created>
  <dcterms:modified xsi:type="dcterms:W3CDTF">2014-11-25T12:51:33Z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name="NXPowerLiteLastOptimized" pid="2">
    <vt:lpwstr>327624</vt:lpwstr>
  </property>
  <property fmtid="{D5CDD505-2E9C-101B-9397-08002B2CF9AE}" name="NXPowerLiteSettings" pid="3">
    <vt:lpwstr>F7200358026400</vt:lpwstr>
  </property>
  <property fmtid="{D5CDD505-2E9C-101B-9397-08002B2CF9AE}" name="NXPowerLiteVersion" pid="4">
    <vt:lpwstr>D5.1.3</vt:lpwstr>
  </property>
</Properties>
</file>