
<file path=[Content_Types].xml><?xml version="1.0" encoding="utf-8"?>
<Types xmlns="http://schemas.openxmlformats.org/package/2006/content-types">
  <Override ContentType="application/vnd.openxmlformats-officedocument.presentationml.slide+xml" PartName="/ppt/slides/slide5.xml"/>
  <Override ContentType="application/vnd.openxmlformats-officedocument.presentationml.slide+xml" PartName="/ppt/slides/slide6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8.xml"/>
  <Default ContentType="image/png" Extension="png"/>
  <Override ContentType="application/vnd.openxmlformats-officedocument.presentationml.slideMaster+xml" PartName="/ppt/slideMasters/slideMaster1.xml"/>
  <Override ContentType="application/vnd.openxmlformats-officedocument.presentationml.slide+xml" PartName="/ppt/slides/slide3.xml"/>
  <Override ContentType="application/vnd.openxmlformats-officedocument.presentationml.slide+xml" PartName="/ppt/slides/slide4.xml"/>
  <Override ContentType="application/vnd.openxmlformats-officedocument.presentationml.presProps+xml" PartName="/ppt/presProps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6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theme+xml" PartName="/ppt/theme/theme1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3.xml"/>
  <Default ContentType="image/jpeg" Extension="jpeg"/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extended-properties+xml" PartName="/docProps/app.xml"/>
  <Override ContentType="application/vnd.openxmlformats-officedocument.presentationml.tableStyles+xml" PartName="/ppt/tableStyles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0.xml"/>
  <Override ContentType="application/vnd.openxmlformats-officedocument.presentationml.slide+xml" PartName="/ppt/slides/slide7.xml"/>
  <Override ContentType="application/vnd.openxmlformats-officedocument.presentationml.viewProps+xml" PartName="/ppt/viewProps.xml"/>
  <Override ContentType="application/vnd.openxmlformats-officedocument.presentationml.slideLayout+xml" PartName="/ppt/slideLayouts/slideLayout9.xml"/>
  <Override ContentType="application/vnd.openxmlformats-package.core-properties+xml" PartName="/docProps/core.xml"/>
  <Override ContentType="application/vnd.openxmlformats-officedocument.custom-properties+xml" PartName="/docProps/custom.xml"/>
</Types>
</file>

<file path=_rels/.rels><?xml version="1.0" encoding="UTF-8" standalone="yes" ?><Relationships xmlns="http://schemas.openxmlformats.org/package/2006/relationships"><Relationship Id="rId3" Target="docProps/core.xml" Type="http://schemas.openxmlformats.org/package/2006/relationships/metadata/core-properties"/><Relationship Id="rId2" Target="docProps/thumbnail.jpeg" Type="http://schemas.openxmlformats.org/package/2006/relationships/metadata/thumbnail"/><Relationship Id="rId1" Target="ppt/presentation.xml" Type="http://schemas.openxmlformats.org/officeDocument/2006/relationships/officeDocument"/><Relationship Id="rId4" Target="docProps/app.xml" Type="http://schemas.openxmlformats.org/officeDocument/2006/relationships/extended-properties"/><Relationship Id="rId5" Target="docProps/custom.xml" Type="http://schemas.openxmlformats.org/officeDocument/2006/relationships/custom-properties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57" r:id="rId4"/>
    <p:sldId id="258" r:id="rId5"/>
    <p:sldId id="259" r:id="rId6"/>
    <p:sldId id="260" r:id="rId7"/>
    <p:sldId id="261" r:id="rId8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104" d="100"/>
          <a:sy n="104" d="100"/>
        </p:scale>
        <p:origin x="-174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395C-EC21-430D-8E67-776AD56BD767}" type="datetimeFigureOut">
              <a:rPr lang="ru-RU" smtClean="0"/>
              <a:pPr/>
              <a:t>17.02.2012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DE961-C3CB-4AA4-94D1-6387F58AA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395C-EC21-430D-8E67-776AD56BD767}" type="datetimeFigureOut">
              <a:rPr lang="ru-RU" smtClean="0"/>
              <a:pPr/>
              <a:t>17.02.2012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DE961-C3CB-4AA4-94D1-6387F58AA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395C-EC21-430D-8E67-776AD56BD767}" type="datetimeFigureOut">
              <a:rPr lang="ru-RU" smtClean="0"/>
              <a:pPr/>
              <a:t>17.02.2012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DE961-C3CB-4AA4-94D1-6387F58AA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395C-EC21-430D-8E67-776AD56BD767}" type="datetimeFigureOut">
              <a:rPr lang="ru-RU" smtClean="0"/>
              <a:pPr/>
              <a:t>17.02.2012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DE961-C3CB-4AA4-94D1-6387F58AA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395C-EC21-430D-8E67-776AD56BD767}" type="datetimeFigureOut">
              <a:rPr lang="ru-RU" smtClean="0"/>
              <a:pPr/>
              <a:t>17.02.2012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DE961-C3CB-4AA4-94D1-6387F58AA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395C-EC21-430D-8E67-776AD56BD767}" type="datetimeFigureOut">
              <a:rPr lang="ru-RU" smtClean="0"/>
              <a:pPr/>
              <a:t>17.02.2012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DE961-C3CB-4AA4-94D1-6387F58AA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395C-EC21-430D-8E67-776AD56BD767}" type="datetimeFigureOut">
              <a:rPr lang="ru-RU" smtClean="0"/>
              <a:pPr/>
              <a:t>17.02.2012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DE961-C3CB-4AA4-94D1-6387F58AA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395C-EC21-430D-8E67-776AD56BD767}" type="datetimeFigureOut">
              <a:rPr lang="ru-RU" smtClean="0"/>
              <a:pPr/>
              <a:t>17.02.2012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DE961-C3CB-4AA4-94D1-6387F58AA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395C-EC21-430D-8E67-776AD56BD767}" type="datetimeFigureOut">
              <a:rPr lang="ru-RU" smtClean="0"/>
              <a:pPr/>
              <a:t>17.02.2012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DE961-C3CB-4AA4-94D1-6387F58AA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395C-EC21-430D-8E67-776AD56BD767}" type="datetimeFigureOut">
              <a:rPr lang="ru-RU" smtClean="0"/>
              <a:pPr/>
              <a:t>17.02.2012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DE961-C3CB-4AA4-94D1-6387F58AA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1395C-EC21-430D-8E67-776AD56BD767}" type="datetimeFigureOut">
              <a:rPr lang="ru-RU" smtClean="0"/>
              <a:pPr/>
              <a:t>17.02.2012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6DE961-C3CB-4AA4-94D1-6387F58AA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1395C-EC21-430D-8E67-776AD56BD767}" type="datetimeFigureOut">
              <a:rPr lang="ru-RU" smtClean="0"/>
              <a:pPr/>
              <a:t>17.02.2012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F6DE961-C3CB-4AA4-94D1-6387F58AA0B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 ?><Relationships xmlns="http://schemas.openxmlformats.org/package/2006/relationships"><Relationship Id="rId2" Target="../media/image1.jpeg" Type="http://schemas.openxmlformats.org/officeDocument/2006/relationships/image"/><Relationship Id="rId1" Target="../slideLayouts/slideLayout1.xml" Type="http://schemas.openxmlformats.org/officeDocument/2006/relationships/slideLayout"/></Relationships>
</file>

<file path=ppt/slides/_rels/slide2.xml.rels><?xml version="1.0" encoding="UTF-8" standalone="yes" ?><Relationships xmlns="http://schemas.openxmlformats.org/package/2006/relationships"><Relationship Id="rId2" Target="../media/image2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3.xml.rels><?xml version="1.0" encoding="UTF-8" standalone="yes" ?><Relationships xmlns="http://schemas.openxmlformats.org/package/2006/relationships"><Relationship Id="rId2" Target="../media/image3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 ?><Relationships xmlns="http://schemas.openxmlformats.org/package/2006/relationships"><Relationship Id="rId2" Target="../media/image4.jpeg" Type="http://schemas.openxmlformats.org/officeDocument/2006/relationships/image"/><Relationship Id="rId1" Target="../slideLayouts/slideLayout2.xml" Type="http://schemas.openxmlformats.org/officeDocument/2006/relationships/slideLayout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4291"/>
            <a:ext cx="7772400" cy="785817"/>
          </a:xfrm>
        </p:spPr>
        <p:txBody>
          <a:bodyPr/>
          <a:lstStyle/>
          <a:p>
            <a:r>
              <a:rPr lang="ru-RU" b="1" i="1" dirty="0" smtClean="0">
                <a:solidFill>
                  <a:srgbClr val="00B050"/>
                </a:solidFill>
              </a:rPr>
              <a:t>Тема урока</a:t>
            </a:r>
            <a:endParaRPr lang="ru-RU" b="1" i="1" dirty="0">
              <a:solidFill>
                <a:srgbClr val="00B050"/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85720" y="1142984"/>
            <a:ext cx="8572560" cy="5429288"/>
          </a:xfrm>
        </p:spPr>
        <p:txBody>
          <a:bodyPr/>
          <a:lstStyle/>
          <a:p>
            <a:r>
              <a:rPr lang="ru-RU" sz="4400" b="1" i="1" dirty="0">
                <a:solidFill>
                  <a:srgbClr val="FF0000"/>
                </a:solidFill>
              </a:rPr>
              <a:t>«</a:t>
            </a:r>
            <a:r>
              <a:rPr lang="ru-RU" sz="4400" b="1" i="1" dirty="0" smtClean="0">
                <a:solidFill>
                  <a:srgbClr val="FF0000"/>
                </a:solidFill>
              </a:rPr>
              <a:t>Морфемный </a:t>
            </a:r>
            <a:r>
              <a:rPr lang="ru-RU" sz="4400" b="1" i="1" dirty="0">
                <a:solidFill>
                  <a:srgbClr val="FF0000"/>
                </a:solidFill>
              </a:rPr>
              <a:t>разбор слов. Закрепление знаний по теме «</a:t>
            </a:r>
            <a:r>
              <a:rPr lang="ru-RU" sz="4400" b="1" i="1" dirty="0" err="1">
                <a:solidFill>
                  <a:srgbClr val="FF0000"/>
                </a:solidFill>
              </a:rPr>
              <a:t>Морфемика</a:t>
            </a:r>
            <a:r>
              <a:rPr lang="ru-RU" sz="4400" b="1" i="1" dirty="0">
                <a:solidFill>
                  <a:srgbClr val="FF0000"/>
                </a:solidFill>
              </a:rPr>
              <a:t>».</a:t>
            </a:r>
            <a:endParaRPr lang="ru-RU" sz="4400" dirty="0">
              <a:solidFill>
                <a:srgbClr val="FF0000"/>
              </a:solidFill>
            </a:endParaRPr>
          </a:p>
          <a:p>
            <a:endParaRPr lang="ru-RU" dirty="0"/>
          </a:p>
        </p:txBody>
      </p:sp>
      <p:pic>
        <p:nvPicPr>
          <p:cNvPr id="1026" name="Рисунок 7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285984" y="3357562"/>
            <a:ext cx="4143404" cy="32861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000" b="1" i="1" dirty="0" smtClean="0">
                <a:solidFill>
                  <a:srgbClr val="00B050"/>
                </a:solidFill>
              </a:rPr>
              <a:t>МОРФЕМЫ</a:t>
            </a:r>
            <a:endParaRPr lang="ru-RU" sz="6000" b="1" i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marL="0">
              <a:spcBef>
                <a:spcPts val="0"/>
              </a:spcBef>
              <a:buNone/>
            </a:pPr>
            <a:r>
              <a:rPr lang="ru-RU" sz="5400" b="1" dirty="0" smtClean="0"/>
              <a:t>    ФЛЕКСИЯ, ПРЕФИКС,     ПРИСТАВКА, СУФФИКС, АФФИКСЫ, ОСНОВА,</a:t>
            </a:r>
          </a:p>
          <a:p>
            <a:pPr marL="0">
              <a:spcBef>
                <a:spcPts val="0"/>
              </a:spcBef>
              <a:buNone/>
            </a:pPr>
            <a:r>
              <a:rPr lang="ru-RU" sz="5400" b="1" dirty="0" smtClean="0"/>
              <a:t>ОКОНЧАНИЕ, КОРЕНЬ,  ПОСТФИКС.</a:t>
            </a:r>
          </a:p>
          <a:p>
            <a:pPr>
              <a:buFont typeface="Wingdings" pitchFamily="2" charset="2"/>
              <a:buChar char="v"/>
            </a:pPr>
            <a:r>
              <a:rPr lang="ru-RU" sz="3600" b="1" i="1" dirty="0" smtClean="0">
                <a:solidFill>
                  <a:srgbClr val="00B050"/>
                </a:solidFill>
              </a:rPr>
              <a:t>Какие из них входят в основу?</a:t>
            </a:r>
          </a:p>
          <a:p>
            <a:pPr>
              <a:buFont typeface="Wingdings" pitchFamily="2" charset="2"/>
              <a:buChar char="v"/>
            </a:pPr>
            <a:r>
              <a:rPr lang="ru-RU" sz="3600" b="1" i="1" dirty="0" smtClean="0">
                <a:solidFill>
                  <a:srgbClr val="00B050"/>
                </a:solidFill>
              </a:rPr>
              <a:t>Какие морфемы можно назвать аффиксами?</a:t>
            </a:r>
          </a:p>
        </p:txBody>
      </p:sp>
      <p:pic>
        <p:nvPicPr>
          <p:cNvPr id="1026" name="Рисунок 94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429388" y="1571612"/>
            <a:ext cx="2500330" cy="29289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i="1" dirty="0">
                <a:solidFill>
                  <a:srgbClr val="FF0000"/>
                </a:solidFill>
              </a:rPr>
              <a:t>Словарный диктант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4697427"/>
          </a:xfrm>
        </p:spPr>
        <p:txBody>
          <a:bodyPr/>
          <a:lstStyle/>
          <a:p>
            <a:pPr>
              <a:buNone/>
            </a:pPr>
            <a:r>
              <a:rPr lang="ru-RU" sz="3600" dirty="0" smtClean="0"/>
              <a:t>       Филология</a:t>
            </a:r>
            <a:r>
              <a:rPr lang="ru-RU" sz="3600" dirty="0"/>
              <a:t>, лабиринт, </a:t>
            </a:r>
            <a:r>
              <a:rPr lang="ru-RU" sz="3600" dirty="0" smtClean="0"/>
              <a:t>оглавление</a:t>
            </a:r>
            <a:r>
              <a:rPr lang="ru-RU" sz="3600" dirty="0"/>
              <a:t>, параграф, воспоминание, подоконник, чемпион, благодарность, преданность, расстояние, </a:t>
            </a:r>
            <a:r>
              <a:rPr lang="ru-RU" sz="3600" dirty="0" smtClean="0"/>
              <a:t>бассейн, самоинструкция</a:t>
            </a:r>
            <a:r>
              <a:rPr lang="ru-RU" sz="3600" dirty="0"/>
              <a:t>, </a:t>
            </a:r>
            <a:r>
              <a:rPr lang="ru-RU" sz="3600" dirty="0" smtClean="0"/>
              <a:t>путешествовать</a:t>
            </a:r>
            <a:r>
              <a:rPr lang="ru-RU" sz="3600" dirty="0"/>
              <a:t>, экспедиция</a:t>
            </a:r>
            <a:r>
              <a:rPr lang="ru-RU" sz="3600" dirty="0" smtClean="0"/>
              <a:t>, коридор,  фантастический, происшествие, оранжевый.</a:t>
            </a:r>
            <a:endParaRPr lang="ru-RU" sz="3600" dirty="0"/>
          </a:p>
          <a:p>
            <a:endParaRPr lang="ru-RU" dirty="0"/>
          </a:p>
        </p:txBody>
      </p:sp>
      <p:pic>
        <p:nvPicPr>
          <p:cNvPr id="2050" name="Рисунок 28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929454" y="4714884"/>
            <a:ext cx="2027512" cy="21431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6600" b="1" i="1" dirty="0" smtClean="0">
                <a:solidFill>
                  <a:srgbClr val="00B050"/>
                </a:solidFill>
              </a:rPr>
              <a:t>Лягушонок</a:t>
            </a:r>
            <a:endParaRPr lang="ru-RU" sz="6600" b="1" i="1" dirty="0">
              <a:solidFill>
                <a:srgbClr val="00B05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1571612"/>
            <a:ext cx="8229600" cy="4525963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 smtClean="0"/>
              <a:t>         1.Талая </a:t>
            </a:r>
            <a:r>
              <a:rPr lang="ru-RU" dirty="0"/>
              <a:t>вода проникла в глубь снега и </a:t>
            </a:r>
            <a:r>
              <a:rPr lang="ru-RU" dirty="0">
                <a:solidFill>
                  <a:srgbClr val="FF0000"/>
                </a:solidFill>
              </a:rPr>
              <a:t>разбудила</a:t>
            </a:r>
            <a:r>
              <a:rPr lang="ru-RU" dirty="0"/>
              <a:t> спящего на земле под снежным одеялом </a:t>
            </a:r>
            <a:r>
              <a:rPr lang="ru-RU" dirty="0">
                <a:solidFill>
                  <a:srgbClr val="FF0000"/>
                </a:solidFill>
              </a:rPr>
              <a:t>маленького</a:t>
            </a:r>
            <a:r>
              <a:rPr lang="ru-RU" dirty="0"/>
              <a:t> </a:t>
            </a:r>
            <a:r>
              <a:rPr lang="ru-RU" dirty="0" err="1"/>
              <a:t>розового</a:t>
            </a:r>
            <a:r>
              <a:rPr lang="ru-RU" dirty="0"/>
              <a:t> лягушонка. 2.Он выполз из-под снега </a:t>
            </a:r>
            <a:r>
              <a:rPr lang="ru-RU" b="1" i="1" dirty="0"/>
              <a:t>наверх </a:t>
            </a:r>
            <a:r>
              <a:rPr lang="ru-RU" i="1" dirty="0"/>
              <a:t> </a:t>
            </a:r>
            <a:r>
              <a:rPr lang="ru-RU" dirty="0"/>
              <a:t>решил по глупости что началась настоящая весна и отправился путешествовать. 3.Известно что путешествуют лягушки к ручейку и к болотцу. 4.Ночью мороз взялся за вожжи и </a:t>
            </a:r>
            <a:r>
              <a:rPr lang="ru-RU" b="1" i="1" dirty="0"/>
              <a:t>так</a:t>
            </a:r>
            <a:r>
              <a:rPr lang="ru-RU" i="1" dirty="0"/>
              <a:t> </a:t>
            </a:r>
            <a:r>
              <a:rPr lang="ru-RU" dirty="0"/>
              <a:t>стал </a:t>
            </a:r>
            <a:r>
              <a:rPr lang="ru-RU" dirty="0">
                <a:solidFill>
                  <a:srgbClr val="FF0000"/>
                </a:solidFill>
              </a:rPr>
              <a:t>похлёстывать</a:t>
            </a:r>
            <a:r>
              <a:rPr lang="ru-RU" dirty="0"/>
              <a:t> что лягушонок остановился сунулся </a:t>
            </a:r>
            <a:r>
              <a:rPr lang="ru-RU" b="1" i="1" dirty="0"/>
              <a:t>туда сюда </a:t>
            </a:r>
            <a:r>
              <a:rPr lang="ru-RU" dirty="0"/>
              <a:t>и</a:t>
            </a:r>
            <a:r>
              <a:rPr lang="ru-RU" i="1" dirty="0"/>
              <a:t> </a:t>
            </a:r>
            <a:r>
              <a:rPr lang="ru-RU" b="1" i="1" dirty="0"/>
              <a:t>круто</a:t>
            </a:r>
            <a:r>
              <a:rPr lang="ru-RU" b="1" dirty="0"/>
              <a:t> </a:t>
            </a:r>
            <a:r>
              <a:rPr lang="ru-RU" dirty="0"/>
              <a:t>повернул к тёплой </a:t>
            </a:r>
            <a:r>
              <a:rPr lang="ru-RU" dirty="0">
                <a:solidFill>
                  <a:srgbClr val="FF0000"/>
                </a:solidFill>
              </a:rPr>
              <a:t>дырочке</a:t>
            </a:r>
            <a:r>
              <a:rPr lang="ru-RU" dirty="0"/>
              <a:t> из которой почуял весну…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29600" cy="1143000"/>
          </a:xfrm>
        </p:spPr>
        <p:txBody>
          <a:bodyPr>
            <a:normAutofit/>
          </a:bodyPr>
          <a:lstStyle/>
          <a:p>
            <a:r>
              <a:rPr lang="ru-RU" sz="3600" b="1" i="1" dirty="0">
                <a:solidFill>
                  <a:srgbClr val="0070C0"/>
                </a:solidFill>
              </a:rPr>
              <a:t>Порядок морфемного разбора </a:t>
            </a:r>
            <a:r>
              <a:rPr lang="ru-RU" sz="3600" b="1" i="1" dirty="0" smtClean="0">
                <a:solidFill>
                  <a:srgbClr val="0070C0"/>
                </a:solidFill>
              </a:rPr>
              <a:t>слова</a:t>
            </a:r>
            <a:endParaRPr lang="ru-RU" sz="3600" b="1" i="1" dirty="0">
              <a:solidFill>
                <a:srgbClr val="0070C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428736"/>
            <a:ext cx="8229600" cy="514353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/>
              <a:t>1. Определите часть речи.</a:t>
            </a:r>
          </a:p>
          <a:p>
            <a:pPr>
              <a:buNone/>
            </a:pPr>
            <a:r>
              <a:rPr lang="ru-RU" dirty="0"/>
              <a:t>2. Узнайте, изменяется ли слово.</a:t>
            </a:r>
          </a:p>
          <a:p>
            <a:pPr lvl="0">
              <a:buNone/>
            </a:pPr>
            <a:r>
              <a:rPr lang="ru-RU" i="1" dirty="0"/>
              <a:t> </a:t>
            </a:r>
            <a:r>
              <a:rPr lang="ru-RU" i="1" dirty="0" smtClean="0"/>
              <a:t>    Изменяется:</a:t>
            </a:r>
            <a:r>
              <a:rPr lang="ru-RU" dirty="0" smtClean="0"/>
              <a:t> изменяемая </a:t>
            </a:r>
            <a:r>
              <a:rPr lang="ru-RU" dirty="0"/>
              <a:t>часть – флексия (окончание).</a:t>
            </a:r>
          </a:p>
          <a:p>
            <a:pPr lvl="0">
              <a:buNone/>
            </a:pPr>
            <a:r>
              <a:rPr lang="ru-RU" i="1" dirty="0" smtClean="0"/>
              <a:t>     Не изменяется: с</a:t>
            </a:r>
            <a:r>
              <a:rPr lang="ru-RU" dirty="0" smtClean="0"/>
              <a:t>лово </a:t>
            </a:r>
            <a:r>
              <a:rPr lang="ru-RU" dirty="0"/>
              <a:t>не имеет флексии (окончания).</a:t>
            </a:r>
          </a:p>
          <a:p>
            <a:pPr>
              <a:buNone/>
            </a:pPr>
            <a:r>
              <a:rPr lang="ru-RU" dirty="0"/>
              <a:t>3. Выделите основу.</a:t>
            </a:r>
          </a:p>
          <a:p>
            <a:pPr>
              <a:buNone/>
            </a:pPr>
            <a:r>
              <a:rPr lang="ru-RU" dirty="0"/>
              <a:t>4. Подберите родственные (однокоренные) слова и найдите общую часть – корень.</a:t>
            </a:r>
          </a:p>
          <a:p>
            <a:pPr>
              <a:buNone/>
            </a:pPr>
            <a:r>
              <a:rPr lang="ru-RU" dirty="0"/>
              <a:t>5. Найдите приставку и суффикс (помните, что в слове может быть несколько приставок и суффиксов).</a:t>
            </a:r>
          </a:p>
          <a:p>
            <a:pPr>
              <a:buNone/>
            </a:pPr>
            <a:r>
              <a:rPr lang="ru-RU" dirty="0"/>
              <a:t>6. Посмотрите, есть ли в слове морфема после окончания (постфиксы -</a:t>
            </a:r>
            <a:r>
              <a:rPr lang="ru-RU" dirty="0" err="1"/>
              <a:t>ся</a:t>
            </a:r>
            <a:r>
              <a:rPr lang="ru-RU" dirty="0"/>
              <a:t>, -</a:t>
            </a:r>
            <a:r>
              <a:rPr lang="ru-RU" dirty="0" err="1"/>
              <a:t>сь</a:t>
            </a:r>
            <a:r>
              <a:rPr lang="ru-RU" dirty="0"/>
              <a:t>).</a:t>
            </a:r>
          </a:p>
          <a:p>
            <a:pPr>
              <a:buNone/>
            </a:pPr>
            <a:r>
              <a:rPr lang="ru-RU" dirty="0"/>
              <a:t>7. Объясните написание слова с точки зрения </a:t>
            </a:r>
            <a:r>
              <a:rPr lang="ru-RU" dirty="0" err="1"/>
              <a:t>морфемики</a:t>
            </a:r>
            <a:r>
              <a:rPr lang="ru-RU" dirty="0"/>
              <a:t>.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Сделайте морфемный разбор слов</a:t>
            </a:r>
            <a:endParaRPr lang="ru-RU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>
              <a:buFont typeface="Wingdings" pitchFamily="2" charset="2"/>
              <a:buChar char="v"/>
            </a:pPr>
            <a:r>
              <a:rPr lang="ru-RU" dirty="0" smtClean="0"/>
              <a:t>  проникла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/>
              <a:t>  спящего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/>
              <a:t>  путешествовать 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/>
              <a:t>  ручейку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/>
              <a:t>  болотцу</a:t>
            </a:r>
          </a:p>
          <a:p>
            <a:pPr algn="just">
              <a:buFont typeface="Wingdings" pitchFamily="2" charset="2"/>
              <a:buChar char="v"/>
            </a:pPr>
            <a:r>
              <a:rPr lang="ru-RU" dirty="0" smtClean="0"/>
              <a:t>  выполз</a:t>
            </a:r>
            <a:endParaRPr lang="ru-RU" dirty="0"/>
          </a:p>
          <a:p>
            <a:endParaRPr lang="ru-RU" dirty="0"/>
          </a:p>
        </p:txBody>
      </p:sp>
      <p:pic>
        <p:nvPicPr>
          <p:cNvPr id="3074" name="Рисунок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43438" y="1500174"/>
            <a:ext cx="4000528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i="1" dirty="0">
                <a:solidFill>
                  <a:srgbClr val="FF0000"/>
                </a:solidFill>
              </a:rPr>
              <a:t>Подводим итоги </a:t>
            </a:r>
            <a:r>
              <a:rPr lang="ru-RU" b="1" i="1" dirty="0" smtClean="0">
                <a:solidFill>
                  <a:srgbClr val="FF0000"/>
                </a:solidFill>
              </a:rPr>
              <a:t>урока</a:t>
            </a:r>
            <a:endParaRPr lang="ru-RU" dirty="0">
              <a:solidFill>
                <a:srgbClr val="FF0000"/>
              </a:solidFill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lvl="0">
              <a:buFont typeface="Wingdings" pitchFamily="2" charset="2"/>
              <a:buChar char="q"/>
            </a:pPr>
            <a:r>
              <a:rPr lang="ru-RU" dirty="0" smtClean="0"/>
              <a:t>  Что </a:t>
            </a:r>
            <a:r>
              <a:rPr lang="ru-RU" dirty="0"/>
              <a:t>такое </a:t>
            </a:r>
            <a:r>
              <a:rPr lang="ru-RU" dirty="0" err="1"/>
              <a:t>морфемика</a:t>
            </a:r>
            <a:r>
              <a:rPr lang="ru-RU" dirty="0"/>
              <a:t>?</a:t>
            </a:r>
          </a:p>
          <a:p>
            <a:pPr lvl="0">
              <a:buFont typeface="Wingdings" pitchFamily="2" charset="2"/>
              <a:buChar char="q"/>
            </a:pPr>
            <a:r>
              <a:rPr lang="ru-RU" dirty="0" smtClean="0"/>
              <a:t>  Дайте </a:t>
            </a:r>
            <a:r>
              <a:rPr lang="ru-RU" dirty="0"/>
              <a:t>определение морфемы.</a:t>
            </a:r>
          </a:p>
          <a:p>
            <a:pPr lvl="0">
              <a:buFont typeface="Wingdings" pitchFamily="2" charset="2"/>
              <a:buChar char="q"/>
            </a:pPr>
            <a:r>
              <a:rPr lang="ru-RU" dirty="0" smtClean="0"/>
              <a:t>  Из </a:t>
            </a:r>
            <a:r>
              <a:rPr lang="ru-RU" dirty="0"/>
              <a:t>каких морфем состоит слово?</a:t>
            </a:r>
          </a:p>
          <a:p>
            <a:pPr lvl="0">
              <a:buFont typeface="Wingdings" pitchFamily="2" charset="2"/>
              <a:buChar char="q"/>
            </a:pPr>
            <a:r>
              <a:rPr lang="ru-RU" dirty="0" smtClean="0"/>
              <a:t>  Какие </a:t>
            </a:r>
            <a:r>
              <a:rPr lang="ru-RU" dirty="0"/>
              <a:t>из них участвуют в образовании новых слов?</a:t>
            </a:r>
          </a:p>
          <a:p>
            <a:pPr lvl="0">
              <a:buFont typeface="Wingdings" pitchFamily="2" charset="2"/>
              <a:buChar char="q"/>
            </a:pPr>
            <a:r>
              <a:rPr lang="ru-RU" dirty="0" smtClean="0"/>
              <a:t>  Все </a:t>
            </a:r>
            <a:r>
              <a:rPr lang="ru-RU" dirty="0"/>
              <a:t>ли суффиксы </a:t>
            </a:r>
            <a:r>
              <a:rPr lang="ru-RU" dirty="0" smtClean="0"/>
              <a:t>являются    словообразовательными?</a:t>
            </a:r>
            <a:endParaRPr lang="ru-RU" dirty="0"/>
          </a:p>
          <a:p>
            <a:pPr lvl="0">
              <a:buFont typeface="Wingdings" pitchFamily="2" charset="2"/>
              <a:buChar char="q"/>
            </a:pPr>
            <a:r>
              <a:rPr lang="ru-RU" dirty="0" smtClean="0"/>
              <a:t>  Какие </a:t>
            </a:r>
            <a:r>
              <a:rPr lang="ru-RU" dirty="0"/>
              <a:t>морфемы имеют вторые названия? Укажите </a:t>
            </a:r>
            <a:r>
              <a:rPr lang="ru-RU" dirty="0" smtClean="0"/>
              <a:t> их</a:t>
            </a:r>
            <a:r>
              <a:rPr lang="ru-RU" dirty="0"/>
              <a:t>.</a:t>
            </a:r>
          </a:p>
          <a:p>
            <a:pPr lvl="0">
              <a:buFont typeface="Wingdings" pitchFamily="2" charset="2"/>
              <a:buChar char="q"/>
            </a:pPr>
            <a:r>
              <a:rPr lang="ru-RU" dirty="0" smtClean="0"/>
              <a:t>  Какая </a:t>
            </a:r>
            <a:r>
              <a:rPr lang="ru-RU" dirty="0"/>
              <a:t>из морфем несёт основной смысл слова?</a:t>
            </a:r>
          </a:p>
          <a:p>
            <a:pPr lvl="0">
              <a:buFont typeface="Wingdings" pitchFamily="2" charset="2"/>
              <a:buChar char="q"/>
            </a:pPr>
            <a:r>
              <a:rPr lang="ru-RU" dirty="0" smtClean="0"/>
              <a:t>  С </a:t>
            </a:r>
            <a:r>
              <a:rPr lang="ru-RU" dirty="0"/>
              <a:t>чего следует начинать разбор слова?</a:t>
            </a:r>
          </a:p>
          <a:p>
            <a:pPr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61</TotalTime>
  <Words>345</Words>
  <Application>Microsoft Office PowerPoint</Application>
  <PresentationFormat>Экран (4:3)</PresentationFormat>
  <Paragraphs>37</Paragraphs>
  <Slides>7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Тема урока</vt:lpstr>
      <vt:lpstr>МОРФЕМЫ</vt:lpstr>
      <vt:lpstr>Словарный диктант</vt:lpstr>
      <vt:lpstr>Лягушонок</vt:lpstr>
      <vt:lpstr>Порядок морфемного разбора слова</vt:lpstr>
      <vt:lpstr>Сделайте морфемный разбор слов</vt:lpstr>
      <vt:lpstr>Подводим итоги урока</vt:lpstr>
    </vt:vector>
  </TitlesOfParts>
  <Company>TEST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урока</dc:title>
  <dc:creator>TEST</dc:creator>
  <cp:lastModifiedBy>TEST</cp:lastModifiedBy>
  <cp:revision>11</cp:revision>
  <dcterms:created xsi:type="dcterms:W3CDTF">2012-02-14T19:19:19Z</dcterms:created>
  <dcterms:modified xsi:type="dcterms:W3CDTF">2012-02-17T20:40:00Z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name="NXPowerLiteLastOptimized" pid="2">
    <vt:lpwstr>135561</vt:lpwstr>
  </property>
  <property fmtid="{D5CDD505-2E9C-101B-9397-08002B2CF9AE}" name="NXPowerLiteSettings" pid="3">
    <vt:lpwstr>F7200358026400</vt:lpwstr>
  </property>
  <property fmtid="{D5CDD505-2E9C-101B-9397-08002B2CF9AE}" name="NXPowerLiteVersion" pid="4">
    <vt:lpwstr>D5.1.3</vt:lpwstr>
  </property>
</Properties>
</file>