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ms-office.legacyDiagramTex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7" r:id="rId4"/>
    <p:sldId id="259" r:id="rId5"/>
    <p:sldId id="280" r:id="rId6"/>
    <p:sldId id="281" r:id="rId7"/>
    <p:sldId id="284" r:id="rId8"/>
    <p:sldId id="287" r:id="rId9"/>
    <p:sldId id="286" r:id="rId10"/>
    <p:sldId id="260" r:id="rId11"/>
    <p:sldId id="267" r:id="rId12"/>
    <p:sldId id="285" r:id="rId13"/>
    <p:sldId id="268" r:id="rId14"/>
    <p:sldId id="262" r:id="rId15"/>
    <p:sldId id="270" r:id="rId16"/>
    <p:sldId id="271" r:id="rId17"/>
    <p:sldId id="263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65" r:id="rId26"/>
    <p:sldId id="279" r:id="rId27"/>
  </p:sldIdLst>
  <p:sldSz cx="9144000" cy="6858000" type="screen4x3"/>
  <p:notesSz cx="6858000" cy="9144000"/>
  <p:custDataLst>
    <p:tags r:id="rId28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2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06/relationships/legacyDocTextInfo" Target="legacyDocTextInfo.bin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microsoft.com/office/2006/relationships/legacyDiagramText" Target="legacyDiagramText8.bin"/><Relationship Id="rId3" Type="http://schemas.microsoft.com/office/2006/relationships/legacyDiagramText" Target="legacyDiagramText3.bin"/><Relationship Id="rId7" Type="http://schemas.microsoft.com/office/2006/relationships/legacyDiagramText" Target="legacyDiagramText7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Овал 8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31071DE-B06C-4B28-BC6E-2F6382C4C5F9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40CDBF3-5118-4D28-95F8-537A1B6E1D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D4FA5-C9BB-4F69-A08D-BA747AF9AB92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66FDD-5C43-4454-B8ED-56E04A9343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Овал 8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8ED0F0B-C36B-49B3-9B84-B9B37220F353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5719BAE-6A6E-4697-B8B6-80A4B9DAFF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1D588-86EA-462A-8DE2-40254A4D469E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BAC58-EBAA-4937-8F3D-673F6A1C6A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47E0A7F-9602-46A7-AD98-14AC59864C73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1025611-DEEE-41BC-8877-26CFD24E0E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638B1-EEFC-4284-95D1-0E8F65BB47FC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A6FBD-E6B0-4778-9369-6AA16035AA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4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Прямоугольник 5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E3F3B42-99D7-46F8-8E77-1016E5AF2439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38A580-8426-4F65-8F28-4C0AF2086D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CD9BE93-63FF-4F45-BF41-DDE2952CA81D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CFA15D-5D98-4565-B622-EF7DE330CB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Блок-схема: процесс 8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Блок-схема: процесс 9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4C9A5A1-09B1-4A87-B29D-8F0A09C63853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40111B3-5B1D-486D-BE47-3610D50287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A551F-DD85-4FCD-92B9-C12EA9AFF8F8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B294B-894D-43B8-9CC3-8C2B77A4DF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7C4DE-5DA5-4D5C-9609-F4BABE8805BE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7227C-15AD-4F73-84E4-16C556D4C9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ADCC6AA2-1099-483E-AF64-B09538A3E200}" type="datetimeFigureOut">
              <a:rPr lang="ru-RU"/>
              <a:pPr>
                <a:defRPr/>
              </a:pPr>
              <a:t>25.11.2014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73278BBB-32F8-4BEB-A15D-9FD66FD1B6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75" r:id="rId7"/>
    <p:sldLayoutId id="2147483676" r:id="rId8"/>
    <p:sldLayoutId id="2147483677" r:id="rId9"/>
    <p:sldLayoutId id="2147483668" r:id="rId10"/>
    <p:sldLayoutId id="214748366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1925" y="360363"/>
            <a:ext cx="7407275" cy="14716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Родительское собрание</a:t>
            </a:r>
            <a:endParaRPr lang="ru-RU" sz="54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8888" y="2276475"/>
            <a:ext cx="7435850" cy="4248150"/>
          </a:xfrm>
        </p:spPr>
        <p:txBody>
          <a:bodyPr>
            <a:noAutofit/>
          </a:bodyPr>
          <a:lstStyle/>
          <a:p>
            <a:pPr marL="26988" algn="ctr" eaLnBrk="1" hangingPunct="1"/>
            <a:endParaRPr lang="ru-RU" sz="2000" dirty="0" smtClean="0">
              <a:solidFill>
                <a:srgbClr val="C58D0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algn="ctr" eaLnBrk="1" hangingPunct="1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«Телевидение и компьютер 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друг или враг?»</a:t>
            </a:r>
            <a:r>
              <a:rPr lang="ru-RU" sz="2800" dirty="0" smtClean="0">
                <a:solidFill>
                  <a:srgbClr val="C58D0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6988" algn="ctr" eaLnBrk="1" hangingPunct="1"/>
            <a:endParaRPr lang="ru-RU" sz="2800" dirty="0" smtClean="0">
              <a:solidFill>
                <a:srgbClr val="C58D0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algn="r" eaLnBrk="1" hangingPunct="1"/>
            <a:r>
              <a:rPr lang="ru-RU" sz="2800" dirty="0" smtClean="0">
                <a:solidFill>
                  <a:srgbClr val="C58D01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3716338"/>
            <a:ext cx="3024187" cy="240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i="1" smtClean="0">
                <a:solidFill>
                  <a:srgbClr val="FF0000"/>
                </a:solidFill>
              </a:rPr>
              <a:t>   «Человек будет преобразовывать не только Землю, но и существо, не исключая самого себя… </a:t>
            </a:r>
            <a:br>
              <a:rPr lang="ru-RU" i="1" smtClean="0">
                <a:solidFill>
                  <a:srgbClr val="FF0000"/>
                </a:solidFill>
              </a:rPr>
            </a:br>
            <a:r>
              <a:rPr lang="ru-RU" i="1" smtClean="0">
                <a:solidFill>
                  <a:srgbClr val="FF0000"/>
                </a:solidFill>
              </a:rPr>
              <a:t>И человека неизбежно ждет эта судьба, это преобразование… </a:t>
            </a:r>
            <a:br>
              <a:rPr lang="ru-RU" i="1" smtClean="0">
                <a:solidFill>
                  <a:srgbClr val="FF0000"/>
                </a:solidFill>
              </a:rPr>
            </a:br>
            <a:r>
              <a:rPr lang="ru-RU" i="1" smtClean="0">
                <a:solidFill>
                  <a:srgbClr val="FF0000"/>
                </a:solidFill>
              </a:rPr>
              <a:t>Автоэволюция (саморазвитие), вплоть до превращения в космическое существо» </a:t>
            </a:r>
          </a:p>
          <a:p>
            <a:pPr eaLnBrk="1" hangingPunct="1">
              <a:buFont typeface="Arial" charset="0"/>
              <a:buNone/>
            </a:pPr>
            <a:r>
              <a:rPr lang="ru-RU" i="1" smtClean="0">
                <a:solidFill>
                  <a:srgbClr val="FF0000"/>
                </a:solidFill>
              </a:rPr>
              <a:t/>
            </a:r>
            <a:br>
              <a:rPr lang="ru-RU" i="1" smtClean="0">
                <a:solidFill>
                  <a:srgbClr val="FF0000"/>
                </a:solidFill>
              </a:rPr>
            </a:br>
            <a:r>
              <a:rPr lang="ru-RU" i="1" smtClean="0">
                <a:solidFill>
                  <a:srgbClr val="FF0000"/>
                </a:solidFill>
              </a:rPr>
              <a:t>                                                  К.Э. Циолковский.</a:t>
            </a:r>
            <a:endParaRPr lang="ru-RU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Статистика</a:t>
            </a:r>
            <a:endParaRPr lang="ru-RU" sz="54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3050" indent="-273050" algn="just" eaLnBrk="1" hangingPunct="1">
              <a:lnSpc>
                <a:spcPct val="80000"/>
              </a:lnSpc>
              <a:buFont typeface="Wingdings 3" pitchFamily="18" charset="2"/>
              <a:buChar char=""/>
            </a:pPr>
            <a:r>
              <a:rPr lang="ru-RU" sz="2500" smtClean="0"/>
              <a:t>В России 10 миллионов детей в возрасте до 14 лет активно пользуется Интернетом, что составляет 18% интернет-аудитории нашей страны. </a:t>
            </a:r>
          </a:p>
          <a:p>
            <a:pPr marL="273050" indent="-273050" algn="just" eaLnBrk="1" hangingPunct="1">
              <a:lnSpc>
                <a:spcPct val="80000"/>
              </a:lnSpc>
              <a:buFont typeface="Wingdings 3" pitchFamily="18" charset="2"/>
              <a:buChar char=""/>
            </a:pPr>
            <a:r>
              <a:rPr lang="ru-RU" sz="2500" smtClean="0"/>
              <a:t>В мире мобильными телефонами пользуются 1.600.000.000 молодых юношей и девушек.</a:t>
            </a:r>
          </a:p>
          <a:p>
            <a:pPr marL="273050" indent="-273050" algn="just" eaLnBrk="1" hangingPunct="1">
              <a:lnSpc>
                <a:spcPct val="80000"/>
              </a:lnSpc>
              <a:buFont typeface="Wingdings 3" pitchFamily="18" charset="2"/>
              <a:buChar char=""/>
            </a:pPr>
            <a:r>
              <a:rPr lang="ru-RU" sz="2500" smtClean="0"/>
              <a:t>Мобильные телефоны имеют около 90% детей в возрасте от 12 до 19 лет и около половины - в возрасте 9-12 лет. </a:t>
            </a:r>
          </a:p>
          <a:p>
            <a:pPr marL="273050" indent="-273050" algn="just" eaLnBrk="1" hangingPunct="1">
              <a:lnSpc>
                <a:spcPct val="80000"/>
              </a:lnSpc>
              <a:buFont typeface="Wingdings 3" pitchFamily="18" charset="2"/>
              <a:buChar char=""/>
            </a:pPr>
            <a:r>
              <a:rPr lang="ru-RU" sz="2500" smtClean="0"/>
              <a:t>В некоторых странах вообще принято дарить детям «мобильники» по достижении ими восьми лет. </a:t>
            </a:r>
          </a:p>
          <a:p>
            <a:pPr marL="273050" indent="-273050" algn="just" eaLnBrk="1" hangingPunct="1">
              <a:lnSpc>
                <a:spcPct val="80000"/>
              </a:lnSpc>
              <a:buFont typeface="Wingdings 3" pitchFamily="18" charset="2"/>
              <a:buChar char=""/>
            </a:pPr>
            <a:r>
              <a:rPr lang="ru-RU" sz="2500" smtClean="0"/>
              <a:t>Помимо звонков и коротких сообщений телефоны используются для выхода в интернет, загрузки изображений, музыки, видео, игр.</a:t>
            </a:r>
          </a:p>
          <a:p>
            <a:pPr marL="273050" indent="-273050" eaLnBrk="1" hangingPunct="1">
              <a:lnSpc>
                <a:spcPct val="80000"/>
              </a:lnSpc>
              <a:buFont typeface="Wingdings 2" pitchFamily="18" charset="2"/>
              <a:buNone/>
            </a:pPr>
            <a:endParaRPr lang="ru-RU" sz="25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35413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Вопрос для обсуждения</a:t>
            </a:r>
            <a:endParaRPr lang="ru-RU" sz="54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Как влияет на ребёнка телевизор и  компьютер?</a:t>
            </a:r>
          </a:p>
        </p:txBody>
      </p:sp>
      <p:pic>
        <p:nvPicPr>
          <p:cNvPr id="15363" name="Picture 2" descr="C:\Users\Admin\Downloads\Учебник Школа России\rb (15).jpg"/>
          <p:cNvPicPr>
            <a:picLocks noChangeAspect="1" noChangeArrowheads="1"/>
          </p:cNvPicPr>
          <p:nvPr/>
        </p:nvPicPr>
        <p:blipFill>
          <a:blip r:embed="rId2" cstate="print"/>
          <a:srcRect r="4396"/>
          <a:stretch>
            <a:fillRect/>
          </a:stretch>
        </p:blipFill>
        <p:spPr bwMode="auto">
          <a:xfrm>
            <a:off x="1692275" y="2780928"/>
            <a:ext cx="6264275" cy="360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Результаты опроса в классе о телевидении.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 smtClean="0"/>
              <a:t>1.Сколько раз в неделю ты смотришь телевизор</a:t>
            </a:r>
            <a:r>
              <a:rPr lang="ru-RU" sz="2400" dirty="0" smtClean="0"/>
              <a:t>?</a:t>
            </a:r>
          </a:p>
          <a:p>
            <a:r>
              <a:rPr lang="ru-RU" sz="2400" dirty="0" smtClean="0"/>
              <a:t>Постоянно-9                    редко-   10</a:t>
            </a:r>
          </a:p>
          <a:p>
            <a:r>
              <a:rPr lang="ru-RU" sz="2400" b="1" dirty="0" smtClean="0"/>
              <a:t>2.Ты любишь смотреть всё подряд или предпочитаешь какие-то отдельные передачи?</a:t>
            </a:r>
          </a:p>
          <a:p>
            <a:r>
              <a:rPr lang="ru-RU" sz="2400" dirty="0" smtClean="0"/>
              <a:t>Подряд-3              выборочно-17.</a:t>
            </a:r>
          </a:p>
          <a:p>
            <a:r>
              <a:rPr lang="ru-RU" sz="2400" b="1" dirty="0" smtClean="0"/>
              <a:t>3.Ты смотришь телевизор один или со своей семьёй?</a:t>
            </a:r>
          </a:p>
          <a:p>
            <a:r>
              <a:rPr lang="ru-RU" sz="2400" dirty="0" smtClean="0"/>
              <a:t>Один-6                 1 и вместе -14</a:t>
            </a:r>
          </a:p>
          <a:p>
            <a:pPr lvl="1"/>
            <a:r>
              <a:rPr lang="ru-RU" sz="2400" b="1" dirty="0" smtClean="0"/>
              <a:t>4.Обсуждаете ли вы с родителями </a:t>
            </a:r>
            <a:r>
              <a:rPr lang="ru-RU" sz="2400" b="1" dirty="0" err="1" smtClean="0"/>
              <a:t>просмот-ренные</a:t>
            </a:r>
            <a:r>
              <a:rPr lang="ru-RU" sz="2400" b="1" dirty="0" smtClean="0"/>
              <a:t> передачи?</a:t>
            </a:r>
          </a:p>
          <a:p>
            <a:r>
              <a:rPr lang="ru-RU" sz="2400" dirty="0" smtClean="0"/>
              <a:t>Да-6          нет-9          иногда- 3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 smtClean="0"/>
              <a:t>5.Рекомендуют ли тебе родители какие – </a:t>
            </a:r>
            <a:r>
              <a:rPr lang="ru-RU" sz="2400" b="1" dirty="0" err="1" smtClean="0"/>
              <a:t>нибудь</a:t>
            </a:r>
            <a:r>
              <a:rPr lang="ru-RU" sz="2400" b="1" dirty="0" smtClean="0"/>
              <a:t> передачи?</a:t>
            </a:r>
          </a:p>
          <a:p>
            <a:r>
              <a:rPr lang="ru-RU" sz="2400" dirty="0" smtClean="0"/>
              <a:t>Да-9     нет- 5</a:t>
            </a:r>
          </a:p>
          <a:p>
            <a:r>
              <a:rPr lang="ru-RU" sz="2400" b="1" dirty="0" smtClean="0"/>
              <a:t>6.Что тебе нравится делать в свободное время?</a:t>
            </a:r>
          </a:p>
          <a:p>
            <a:r>
              <a:rPr lang="ru-RU" sz="2400" dirty="0" smtClean="0"/>
              <a:t>Играть  на улице-5</a:t>
            </a:r>
          </a:p>
          <a:p>
            <a:r>
              <a:rPr lang="ru-RU" sz="2400" dirty="0" smtClean="0"/>
              <a:t>Компьютер-8</a:t>
            </a:r>
          </a:p>
          <a:p>
            <a:r>
              <a:rPr lang="ru-RU" sz="2400" dirty="0" smtClean="0"/>
              <a:t>Играть </a:t>
            </a:r>
            <a:r>
              <a:rPr lang="ru-RU" sz="2400" dirty="0" smtClean="0"/>
              <a:t>дома-11</a:t>
            </a:r>
          </a:p>
          <a:p>
            <a:r>
              <a:rPr lang="ru-RU" sz="2400" dirty="0" smtClean="0"/>
              <a:t>7. Какие телепередачи тебя больше всего интересуют?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Здоровье ребенка и компьютер.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dirty="0" smtClean="0"/>
              <a:t>         Трудно представить современный обучающий процесс и досуг ребенка без этой чудо – машины и Интернета в нём.</a:t>
            </a:r>
          </a:p>
        </p:txBody>
      </p:sp>
      <p:pic>
        <p:nvPicPr>
          <p:cNvPr id="6148" name="Picture 2" descr="http://www.bandb.ru/news-foto-2008/Trigem-Lluon-B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3141663"/>
            <a:ext cx="5905500" cy="353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Признаки зависимости</a:t>
            </a:r>
            <a:endParaRPr lang="ru-RU" sz="54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ребенок ест, пьет чай, готовит уроки у компьютера;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провел хотя бы одну ночь у компьютера;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прогулял школу - сидел за компьютером;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приходит домой, и сразу к компьютеру;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забыл поесть, почистить зубы (раньше такого не наблюдалось);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испытывает эйфорию, хорошо себя чувствует за компьютером, и наоборот;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ощущает пустоту, раздражение, когда вынужден заниматься чем-то другим или лишен компьютера;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увеличивает число времени, проводимое за компьютером;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вступает в конфликт с близкими людьми из-за своей деятельности, что ведет ко лжи относительно того, что он делает;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предвкушает следующий сеанс жизни в виртуальной реальности, что также поднимает настроение и захватывает все помыслы.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Результаты опроса</a:t>
            </a:r>
            <a:endParaRPr lang="ru-RU" sz="54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8" name="Содержимое 2"/>
          <p:cNvSpPr>
            <a:spLocks noGrp="1"/>
          </p:cNvSpPr>
          <p:nvPr>
            <p:ph sz="half" idx="1"/>
          </p:nvPr>
        </p:nvSpPr>
        <p:spPr>
          <a:xfrm>
            <a:off x="1435100" y="1524000"/>
            <a:ext cx="3657600" cy="4664075"/>
          </a:xfrm>
        </p:spPr>
        <p:txBody>
          <a:bodyPr/>
          <a:lstStyle/>
          <a:p>
            <a:pPr defTabSz="912813" eaLnBrk="1" hangingPunct="1">
              <a:lnSpc>
                <a:spcPct val="80000"/>
              </a:lnSpc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Есть ли у тебя компьютер?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Да- 20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Нет - 1</a:t>
            </a:r>
          </a:p>
          <a:p>
            <a:pPr defTabSz="912813" eaLnBrk="1" hangingPunct="1">
              <a:lnSpc>
                <a:spcPct val="80000"/>
              </a:lnSpc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Подключен ли он к сети интернет?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Да – 20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Нет - 1</a:t>
            </a:r>
          </a:p>
          <a:p>
            <a:pPr defTabSz="912813" eaLnBrk="1" hangingPunct="1">
              <a:lnSpc>
                <a:spcPct val="80000"/>
              </a:lnSpc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Есть ли у тебя мобильный телефон?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Да – 20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Нет – 1</a:t>
            </a:r>
          </a:p>
          <a:p>
            <a:pPr defTabSz="912813" eaLnBrk="1" hangingPunct="1">
              <a:lnSpc>
                <a:spcPct val="80000"/>
              </a:lnSpc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Подключен ли у тебя интернет в мобильном телефоне?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Да – 11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Нет - 10</a:t>
            </a:r>
          </a:p>
          <a:p>
            <a:pPr defTabSz="912813" eaLnBrk="1" hangingPunct="1">
              <a:lnSpc>
                <a:spcPct val="80000"/>
              </a:lnSpc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С какой целью ты выходишь в интернет?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Найти информацию – 11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Играть – 16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Скачать фильмы, игры - 16</a:t>
            </a:r>
          </a:p>
          <a:p>
            <a:pPr defTabSz="912813" eaLnBrk="1" hangingPunct="1">
              <a:lnSpc>
                <a:spcPct val="80000"/>
              </a:lnSpc>
            </a:pPr>
            <a:endParaRPr lang="ru-RU" sz="1500" dirty="0" smtClean="0"/>
          </a:p>
        </p:txBody>
      </p:sp>
      <p:sp>
        <p:nvSpPr>
          <p:cNvPr id="19459" name="Содержимое 3"/>
          <p:cNvSpPr>
            <a:spLocks noGrp="1"/>
          </p:cNvSpPr>
          <p:nvPr>
            <p:ph sz="half" idx="2"/>
          </p:nvPr>
        </p:nvSpPr>
        <p:spPr>
          <a:xfrm>
            <a:off x="5276850" y="1524000"/>
            <a:ext cx="3657600" cy="4664075"/>
          </a:xfrm>
        </p:spPr>
        <p:txBody>
          <a:bodyPr/>
          <a:lstStyle/>
          <a:p>
            <a:pPr defTabSz="912813" eaLnBrk="1" hangingPunct="1">
              <a:lnSpc>
                <a:spcPct val="80000"/>
              </a:lnSpc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Ты любишь в интернете  всё подряд или предпочитаешь какие-то отдельные сайты?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Подряд – 2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Выборочно - 18</a:t>
            </a:r>
          </a:p>
          <a:p>
            <a:pPr defTabSz="912813" eaLnBrk="1" hangingPunct="1">
              <a:lnSpc>
                <a:spcPct val="80000"/>
              </a:lnSpc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Ты выходишь в интернет один или с кем–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нибудь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из членов семьи?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Один –16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Вместе с семьёй - 5</a:t>
            </a:r>
          </a:p>
          <a:p>
            <a:pPr defTabSz="912813" eaLnBrk="1" hangingPunct="1">
              <a:lnSpc>
                <a:spcPct val="80000"/>
              </a:lnSpc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Обсуждаете ли вы с родителями полученную информацию?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Да – 2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Нет – 9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Иногда  - 9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defTabSz="912813" eaLnBrk="1" hangingPunct="1">
              <a:lnSpc>
                <a:spcPct val="80000"/>
              </a:lnSpc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Рекомендуют ли тебе родители определенные сайты?  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Да – 7</a:t>
            </a:r>
          </a:p>
          <a:p>
            <a:pPr defTabSz="912813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Нет </a:t>
            </a:r>
            <a:r>
              <a:rPr lang="ru-RU" sz="1500" smtClean="0">
                <a:latin typeface="Times New Roman" pitchFamily="18" charset="0"/>
                <a:cs typeface="Times New Roman" pitchFamily="18" charset="0"/>
              </a:rPr>
              <a:t>– 9</a:t>
            </a:r>
            <a:endParaRPr lang="ru-RU" sz="15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Влияние компьютера</a:t>
            </a:r>
            <a:endParaRPr lang="ru-RU" sz="54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450" y="1557338"/>
            <a:ext cx="7499350" cy="1439862"/>
          </a:xfrm>
        </p:spPr>
        <p:txBody>
          <a:bodyPr/>
          <a:lstStyle/>
          <a:p>
            <a:pPr defTabSz="912813" eaLnBrk="1" hangingPunct="1">
              <a:buFont typeface="Wingdings 2" pitchFamily="18" charset="2"/>
              <a:buNone/>
            </a:pPr>
            <a:r>
              <a:rPr lang="ru-RU" sz="93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Страдает нервная система, слух и зрение.</a:t>
            </a:r>
            <a:r>
              <a:rPr lang="ru-RU" sz="66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defTabSz="912813" eaLnBrk="1" hangingPunct="1">
              <a:buFont typeface="Wingdings 2" pitchFamily="18" charset="2"/>
              <a:buNone/>
            </a:pPr>
            <a:endParaRPr lang="ru-RU" smtClean="0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619250" y="1484313"/>
            <a:ext cx="6911975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4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Под воздействием интернета, в поведении ребёнка резче проступает раздражительность и апатия. 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763713" y="1700213"/>
            <a:ext cx="6678612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4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Ребенок чаще жалуется на усталость и головную боль</a:t>
            </a:r>
            <a:r>
              <a:rPr lang="ru-RU" sz="4400" b="1" dirty="0">
                <a:solidFill>
                  <a:srgbClr val="3399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6389" name="Picture 3" descr="C:\Users\Admin\Desktop\5130-170757-ETcomputerkidhappysurprised2jpeg-620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4149725"/>
            <a:ext cx="3432175" cy="247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1403350" y="1989138"/>
            <a:ext cx="72009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4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Успехи в учёбе даются всё с большим трудом.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54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Влияние компьютера</a:t>
            </a:r>
            <a:endParaRPr lang="ru-RU" sz="54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03350" y="1773238"/>
            <a:ext cx="6696075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/>
            <a:r>
              <a:rPr lang="ru-RU" sz="4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Недосыпание и</a:t>
            </a:r>
          </a:p>
          <a:p>
            <a:pPr defTabSz="912813"/>
            <a:r>
              <a:rPr lang="ru-RU" sz="4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кислородное </a:t>
            </a:r>
          </a:p>
          <a:p>
            <a:pPr defTabSz="912813"/>
            <a:r>
              <a:rPr lang="ru-RU" sz="4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голодание.</a:t>
            </a:r>
          </a:p>
        </p:txBody>
      </p:sp>
      <p:pic>
        <p:nvPicPr>
          <p:cNvPr id="17412" name="Picture 2" descr="C:\Users\Admin\Desktop\ca5c24760de1ebad98e9_pre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9538" y="4221163"/>
            <a:ext cx="3568700" cy="237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476375" y="1989138"/>
            <a:ext cx="65532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Ухудшается память, </a:t>
            </a:r>
          </a:p>
          <a:p>
            <a:r>
              <a:rPr lang="ru-RU" sz="44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ослабевает внимание.</a:t>
            </a:r>
            <a:r>
              <a:rPr lang="ru-RU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b="1">
              <a:solidFill>
                <a:srgbClr val="0070C0"/>
              </a:solidFill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Рабочее место при работе за компьютером</a:t>
            </a:r>
            <a:endParaRPr lang="ru-RU" sz="54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http://wiki.iteach.ru/images/d/db/Image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276475"/>
            <a:ext cx="7154862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18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1435100" y="1524000"/>
          <a:ext cx="7457384" cy="4929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173"/>
                <a:gridCol w="932173"/>
                <a:gridCol w="932173"/>
                <a:gridCol w="932173"/>
                <a:gridCol w="932173"/>
                <a:gridCol w="932173"/>
                <a:gridCol w="932173"/>
                <a:gridCol w="932173"/>
              </a:tblGrid>
              <a:tr h="98586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Книги, </a:t>
                      </a:r>
                      <a:r>
                        <a:rPr lang="ru-RU" dirty="0" err="1" smtClean="0"/>
                        <a:t>журна-лы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Компь-ютер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Теле-визор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Друга, </a:t>
                      </a:r>
                      <a:r>
                        <a:rPr lang="ru-RU" dirty="0" err="1" smtClean="0"/>
                        <a:t>подру-гу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Игры, </a:t>
                      </a:r>
                    </a:p>
                    <a:p>
                      <a:r>
                        <a:rPr lang="ru-RU" dirty="0" err="1" smtClean="0"/>
                        <a:t>игруш-ки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Маму,</a:t>
                      </a:r>
                    </a:p>
                    <a:p>
                      <a:r>
                        <a:rPr lang="ru-RU" dirty="0" smtClean="0"/>
                        <a:t>папу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Сладос-ти</a:t>
                      </a:r>
                      <a:endParaRPr lang="ru-RU" dirty="0"/>
                    </a:p>
                  </a:txBody>
                  <a:tcPr/>
                </a:tc>
              </a:tr>
              <a:tr h="985867">
                <a:tc>
                  <a:txBody>
                    <a:bodyPr/>
                    <a:lstStyle/>
                    <a:p>
                      <a:r>
                        <a:rPr lang="ru-RU" dirty="0" smtClean="0"/>
                        <a:t>Через  1 час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6---4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985867">
                <a:tc>
                  <a:txBody>
                    <a:bodyPr/>
                    <a:lstStyle/>
                    <a:p>
                      <a:r>
                        <a:rPr lang="ru-RU" dirty="0" smtClean="0"/>
                        <a:t>На след. день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5--6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985867">
                <a:tc>
                  <a:txBody>
                    <a:bodyPr/>
                    <a:lstStyle/>
                    <a:p>
                      <a:r>
                        <a:rPr lang="ru-RU" dirty="0" smtClean="0"/>
                        <a:t>Через месяц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3--4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985867">
                <a:tc>
                  <a:txBody>
                    <a:bodyPr/>
                    <a:lstStyle/>
                    <a:p>
                      <a:r>
                        <a:rPr lang="ru-RU" dirty="0" smtClean="0"/>
                        <a:t>Через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4--4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887968" y="1524000"/>
            <a:ext cx="45719" cy="466344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Прямоугольник 2"/>
          <p:cNvSpPr>
            <a:spLocks noChangeArrowheads="1"/>
          </p:cNvSpPr>
          <p:nvPr/>
        </p:nvSpPr>
        <p:spPr bwMode="auto">
          <a:xfrm>
            <a:off x="1476375" y="1341438"/>
            <a:ext cx="7416800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2813">
              <a:buFont typeface="Arial" charset="0"/>
              <a:buChar char="•"/>
            </a:pPr>
            <a:r>
              <a:rPr lang="ru-RU" sz="3600">
                <a:latin typeface="Times New Roman" pitchFamily="18" charset="0"/>
                <a:cs typeface="Times New Roman" pitchFamily="18" charset="0"/>
              </a:rPr>
              <a:t> Без ущерба для здоровья ребенок может работать за компьютером</a:t>
            </a:r>
            <a:r>
              <a:rPr lang="ru-RU" sz="3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не более 15 минут подряд</a:t>
            </a:r>
            <a:r>
              <a:rPr lang="ru-RU" sz="360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defTabSz="912813">
              <a:buFont typeface="Arial" charset="0"/>
              <a:buChar char="•"/>
            </a:pPr>
            <a:r>
              <a:rPr lang="ru-RU" sz="3600">
                <a:latin typeface="Times New Roman" pitchFamily="18" charset="0"/>
                <a:cs typeface="Times New Roman" pitchFamily="18" charset="0"/>
              </a:rPr>
              <a:t> Необходимо делать 15-минутные перерывы после работы за компьютером. </a:t>
            </a:r>
          </a:p>
          <a:p>
            <a:pPr algn="just" defTabSz="912813">
              <a:buFont typeface="Arial" charset="0"/>
              <a:buChar char="•"/>
            </a:pPr>
            <a:r>
              <a:rPr lang="ru-RU" sz="3600">
                <a:latin typeface="Times New Roman" pitchFamily="18" charset="0"/>
                <a:cs typeface="Times New Roman" pitchFamily="18" charset="0"/>
              </a:rPr>
              <a:t> Общее время работы на компьютере </a:t>
            </a:r>
            <a:r>
              <a:rPr lang="ru-RU" sz="3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должно превышать 1,5 часа в день. 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411413" y="333375"/>
            <a:ext cx="49164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5400">
                <a:solidFill>
                  <a:srgbClr val="57231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Нормы СанПиН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Чтобы не засосало.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Допустим, глаза, руки, ноги ребенка мы уберегли. Но остается еще и </a:t>
            </a:r>
            <a:r>
              <a:rPr lang="ru-RU" sz="4400" dirty="0" smtClean="0">
                <a:solidFill>
                  <a:srgbClr val="C00000"/>
                </a:solidFill>
              </a:rPr>
              <a:t>психика</a:t>
            </a:r>
            <a:r>
              <a:rPr lang="ru-RU" dirty="0" smtClean="0">
                <a:solidFill>
                  <a:srgbClr val="C00000"/>
                </a:solidFill>
              </a:rPr>
              <a:t>.</a:t>
            </a:r>
          </a:p>
          <a:p>
            <a:pPr eaLnBrk="1" hangingPunct="1">
              <a:buFont typeface="Arial" charset="0"/>
              <a:buNone/>
            </a:pPr>
            <a:endParaRPr lang="ru-RU" dirty="0" smtClean="0"/>
          </a:p>
          <a:p>
            <a:pPr eaLnBrk="1" hangingPunct="1"/>
            <a:r>
              <a:rPr lang="ru-RU" dirty="0" smtClean="0"/>
              <a:t>Как сделать так, чтобы ребенок не ушел с головой в киберпространство и не променял родителей на виртуальных монстров?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К сожалению, это – реальная опасность!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 smtClean="0">
              <a:solidFill>
                <a:srgbClr val="FF0000"/>
              </a:solidFill>
            </a:endParaRPr>
          </a:p>
        </p:txBody>
      </p:sp>
      <p:pic>
        <p:nvPicPr>
          <p:cNvPr id="13315" name="Picture 1" descr="G:\собрания\remont_kompyuterov_i_noutbukov_23169135_1_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8175" y="1600200"/>
            <a:ext cx="5327650" cy="4924425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Компьютерные игры</a:t>
            </a:r>
            <a:endParaRPr lang="ru-RU" sz="54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87450" y="1484313"/>
            <a:ext cx="3455988" cy="3457575"/>
          </a:xfrm>
        </p:spPr>
      </p:pic>
      <p:pic>
        <p:nvPicPr>
          <p:cNvPr id="21507" name="Picture 3" descr="C:\Users\Светлана\Downloads\Родительские собрания\images (2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3800" y="2420938"/>
            <a:ext cx="3744913" cy="34559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Семь шагов к спасению от </a:t>
            </a:r>
            <a:r>
              <a:rPr lang="ru-RU" dirty="0" err="1" smtClean="0">
                <a:solidFill>
                  <a:srgbClr val="FF0000"/>
                </a:solidFill>
              </a:rPr>
              <a:t>компьютеромании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608512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Самим ориентироваться в том, что интересно ребенку.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Как можно больше времени проводить вместе.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Первое время сидеть за компьютером вместе, тогда машина не станет для него большим авторитетом.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Больше разговаривайте с ребенком.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Прививайте ребенку «компьютерный вкус».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Не покупайте жестокие игры.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Не забывайте, что дети по-прежнему с удовольствием рисуют, раскрашивают, играют с друзьями, лепят, занимаются спортом.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8636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Кстати.</a:t>
            </a: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331152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       Психологи, к которым обращаются родители компьютерных маньяков, часто советуют приобрести ребенку собаку – она как ничто другое помогает вырвать малыша из компьютерного мира.</a:t>
            </a:r>
          </a:p>
        </p:txBody>
      </p:sp>
      <p:pic>
        <p:nvPicPr>
          <p:cNvPr id="15364" name="Picture 2" descr="C:\Users\User\Desktop\200400806-001-410x2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3716338"/>
            <a:ext cx="5688013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Компьютер в современном мире.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                   Стремительное развитие новых информационных технологий оказывает многогранное воздействие на культурный уровень человека. Поэтому знание ПК имеет очень большое значение в современной жизни, т. к. компьютерная грамотность стала частью общей культуры человека.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Компьютер – друг.</a:t>
            </a: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457200" y="1844675"/>
            <a:ext cx="8229600" cy="4281488"/>
          </a:xfrm>
        </p:spPr>
        <p:txBody>
          <a:bodyPr/>
          <a:lstStyle/>
          <a:p>
            <a:pPr eaLnBrk="1" hangingPunct="1"/>
            <a:r>
              <a:rPr lang="ru-RU" smtClean="0"/>
              <a:t>Главный помощник в учебе, работе и отдыхе.</a:t>
            </a:r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Облегчает поиск и получение необходимой и своевременной информации.</a:t>
            </a:r>
          </a:p>
          <a:p>
            <a:pPr eaLnBrk="1" hangingPunct="1">
              <a:buFont typeface="Arial" charset="0"/>
              <a:buNone/>
            </a:pPr>
            <a:endParaRPr lang="ru-RU" smtClean="0"/>
          </a:p>
          <a:p>
            <a:pPr eaLnBrk="1" hangingPunct="1"/>
            <a:r>
              <a:rPr lang="ru-RU" smtClean="0"/>
              <a:t>Помогает в общении между людьми.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Реальные плюсы.</a:t>
            </a:r>
          </a:p>
        </p:txBody>
      </p:sp>
      <p:graphicFrame>
        <p:nvGraphicFramePr>
          <p:cNvPr id="2050" name="Diagram 5"/>
          <p:cNvGraphicFramePr>
            <a:graphicFrameLocks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7" grpId="0"/>
      <p:bldDgm spid="205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Компьютер-ребенок-родитель.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Совместная работа поможет не только сплотить детей и родителей, но и стать новой семейной традицией. Даст возможность почувствовать себя единым целым, что очень важно при воспитании ребенка. Поможет лучше узнать друг друга, так как сотворчество и сотрудничество – идеальный стиль взаимоотношений в семье, которые помогут воспитать </a:t>
            </a:r>
            <a:r>
              <a:rPr lang="ru-RU" dirty="0" err="1" smtClean="0"/>
              <a:t>самодостаточного</a:t>
            </a:r>
            <a:r>
              <a:rPr lang="ru-RU" dirty="0" smtClean="0"/>
              <a:t>, духовно богатого, творческого человека.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6600" smtClean="0">
                <a:solidFill>
                  <a:srgbClr val="FF0000"/>
                </a:solidFill>
              </a:rPr>
              <a:t>Вывод.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1600200"/>
            <a:ext cx="8713787" cy="452596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  Нельзя </a:t>
            </a:r>
            <a:r>
              <a:rPr lang="ru-RU" dirty="0"/>
              <a:t>забывать о том, что все хорошо в меру. Добрые замечательные игры, столь полезные для людей, могут стать и вредными для них. Слишком длительное нахождение перед компьютером может привести к ухудшению зрения, а также к психологической зависимости от виртуального мира. Но те, кто не пренебрегает правилом золотой середины во всем, таких проблем никогда не испытает. И компьютер для них будет только другом.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54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54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Научите ребёнка жить в век прогресса!</a:t>
            </a:r>
            <a:r>
              <a:rPr lang="ru-RU" sz="54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z="5400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ru-RU" sz="54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Содержимое 2"/>
          <p:cNvSpPr>
            <a:spLocks noGrp="1"/>
          </p:cNvSpPr>
          <p:nvPr>
            <p:ph idx="1"/>
          </p:nvPr>
        </p:nvSpPr>
        <p:spPr>
          <a:xfrm>
            <a:off x="1042988" y="1196975"/>
            <a:ext cx="7642225" cy="5221288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ru-RU" sz="2600" smtClean="0"/>
          </a:p>
          <a:p>
            <a:pPr eaLnBrk="1" hangingPunct="1">
              <a:buFont typeface="Wingdings 2" pitchFamily="18" charset="2"/>
              <a:buNone/>
            </a:pPr>
            <a:endParaRPr lang="ru-RU" sz="2600" smtClean="0"/>
          </a:p>
          <a:p>
            <a:pPr algn="just" eaLnBrk="1" hangingPunct="1">
              <a:buFont typeface="Wingdings 2" pitchFamily="18" charset="2"/>
              <a:buNone/>
            </a:pPr>
            <a:r>
              <a:rPr lang="ru-RU" sz="3600" smtClean="0"/>
              <a:t>   От увлечения компьютером наших детей никуда не деться. Компьютер пришёл в нашу жизнь и останется в ней, хотим мы этого или нет. 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4508500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Всё в ваших руках!</a:t>
            </a:r>
          </a:p>
        </p:txBody>
      </p:sp>
      <p:pic>
        <p:nvPicPr>
          <p:cNvPr id="25603" name="Picture 2" descr="G:\собрания\8f63368f6d1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1773238"/>
            <a:ext cx="7775575" cy="4824412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6934ed9e936fe2dc61c885b315307457e2294ac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377</TotalTime>
  <Words>1111</Words>
  <Application>Microsoft Office PowerPoint</Application>
  <PresentationFormat>Экран (4:3)</PresentationFormat>
  <Paragraphs>189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Солнцестояние</vt:lpstr>
      <vt:lpstr>Родительское собрание</vt:lpstr>
      <vt:lpstr>Слайд 2</vt:lpstr>
      <vt:lpstr>Статистика</vt:lpstr>
      <vt:lpstr>Вопрос для обсуждения</vt:lpstr>
      <vt:lpstr>Результаты опроса в классе о телевидении.</vt:lpstr>
      <vt:lpstr>Слайд 6</vt:lpstr>
      <vt:lpstr>Здоровье ребенка и компьютер.</vt:lpstr>
      <vt:lpstr>Признаки зависимости</vt:lpstr>
      <vt:lpstr>Результаты опроса</vt:lpstr>
      <vt:lpstr>Влияние компьютера</vt:lpstr>
      <vt:lpstr>Слайд 11</vt:lpstr>
      <vt:lpstr>Рабочее место при работе за компьютером</vt:lpstr>
      <vt:lpstr>Слайд 13</vt:lpstr>
      <vt:lpstr>Слайд 14</vt:lpstr>
      <vt:lpstr>Чтобы не засосало.</vt:lpstr>
      <vt:lpstr>К сожалению, это – реальная опасность! </vt:lpstr>
      <vt:lpstr>Компьютерные игры</vt:lpstr>
      <vt:lpstr>Семь шагов к спасению от компьютеромании.</vt:lpstr>
      <vt:lpstr>Кстати.</vt:lpstr>
      <vt:lpstr>Компьютер в современном мире.</vt:lpstr>
      <vt:lpstr>Компьютер – друг.</vt:lpstr>
      <vt:lpstr>Реальные плюсы.</vt:lpstr>
      <vt:lpstr>Компьютер-ребенок-родитель.</vt:lpstr>
      <vt:lpstr>Вывод.</vt:lpstr>
      <vt:lpstr>  Научите ребёнка жить в век прогресса! </vt:lpstr>
      <vt:lpstr>Всё в ваших руках!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</dc:title>
  <dc:creator>Светлана</dc:creator>
  <cp:lastModifiedBy>Д</cp:lastModifiedBy>
  <cp:revision>59</cp:revision>
  <dcterms:created xsi:type="dcterms:W3CDTF">2013-11-12T10:56:22Z</dcterms:created>
  <dcterms:modified xsi:type="dcterms:W3CDTF">2014-11-25T12:51:33Z</dcterms:modified>
</cp:coreProperties>
</file>