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4" r:id="rId1"/>
  </p:sldMasterIdLst>
  <p:notesMasterIdLst>
    <p:notesMasterId r:id="rId13"/>
  </p:notesMasterIdLst>
  <p:handoutMasterIdLst>
    <p:handoutMasterId r:id="rId14"/>
  </p:handoutMasterIdLst>
  <p:sldIdLst>
    <p:sldId id="283" r:id="rId2"/>
    <p:sldId id="284" r:id="rId3"/>
    <p:sldId id="285" r:id="rId4"/>
    <p:sldId id="286" r:id="rId5"/>
    <p:sldId id="287" r:id="rId6"/>
    <p:sldId id="288" r:id="rId7"/>
    <p:sldId id="316" r:id="rId8"/>
    <p:sldId id="314" r:id="rId9"/>
    <p:sldId id="312" r:id="rId10"/>
    <p:sldId id="315" r:id="rId11"/>
    <p:sldId id="313" r:id="rId1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3192"/>
    <a:srgbClr val="333399"/>
    <a:srgbClr val="FF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713" autoAdjust="0"/>
  </p:normalViewPr>
  <p:slideViewPr>
    <p:cSldViewPr>
      <p:cViewPr varScale="1">
        <p:scale>
          <a:sx n="95" d="100"/>
          <a:sy n="95" d="100"/>
        </p:scale>
        <p:origin x="-90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5" y="1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E1DC3-3DF3-46DD-9732-3CB2B3987A48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09A38D-B734-4EA0-B669-AF88694DE1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899625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C22080-716E-4401-90B5-DAAF2060C8D4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A492FA-8E72-4870-93D1-116F6A19BF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06592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D551FA-8605-4720-AB93-90AF295C6CB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30.09.2015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6C0224-97F7-490A-B934-2FB382DE131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1E9174-92FE-4ED6-A0B6-A3018A59DA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30.09.2015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556B28-C4C4-49E3-8878-E65BC629A7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0FE4C0-960A-4A48-9145-4D58019AC6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30.09.2015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0E8374-394E-4758-8D1C-9EB470881AE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D1BAD4-6070-4172-BE3C-8EA8647C554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30.09.2015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96A0F0-A63A-473E-9150-0C876367BA8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1ACEAC-74A8-424F-A716-F561F079D9A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30.09.2015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08A911-33B7-49BB-938F-5F8AAA854EC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87E159-1827-435F-A2CD-E4511BA35A4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30.09.2015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E75A75-6807-418F-8B59-FE4B1D95466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240EE3-CC60-4559-B239-70DBD044A06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30.09.2015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0CD642-FCC7-4B45-8CC8-F769D80877A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F430E5-34C9-4658-9C1C-38FD876929A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30.09.2015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47E1AD-5C48-4B5F-91DC-2A2FC960F57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FDCBE4-FF3B-4D8D-8C61-82BF246C4C2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30.09.2015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02D04BC9-D748-423D-9CB1-BA9C45FBA00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94CF97-62A0-4DAC-9DB1-FF17090F65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30.09.2015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ACABE5-8475-4850-83F6-7462E25008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BF36CF-0A3C-47F8-B04A-48650009F40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30.09.2015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A6CB2A-DF0C-4AB6-BF86-A51512CD5F5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>
                <a:alpha val="0"/>
              </a:srgb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FB9E4477-47BC-4519-BF3A-B87167CE46D0}" type="datetimeFigureOut">
              <a:rPr lang="ru-RU" smtClean="0"/>
              <a:pPr>
                <a:defRPr/>
              </a:pPr>
              <a:t>30.09.2015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8776CEF8-1188-4C34-B80E-E94E801DE33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fipi.ru/about/news/nachata-publikaciya-metodicheskih-rekomendaciy-dlya-uchiteley-na-osnove-analiza-rezultatov-ege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23528" y="1484784"/>
            <a:ext cx="8424936" cy="2578298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Нормативные </a:t>
            </a:r>
            <a:b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процедурные особенности проведения ГИА в 2016 году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908720"/>
            <a:ext cx="8686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2E3192"/>
                </a:solidFill>
                <a:latin typeface="Cambria" pitchFamily="18" charset="0"/>
              </a:rPr>
              <a:t/>
            </a:r>
            <a:br>
              <a:rPr lang="ru-RU" sz="3600" b="1" dirty="0" smtClean="0">
                <a:solidFill>
                  <a:srgbClr val="2E3192"/>
                </a:solidFill>
                <a:latin typeface="Cambria" pitchFamily="18" charset="0"/>
              </a:rPr>
            </a:br>
            <a:r>
              <a:rPr lang="ru-RU" sz="3600" b="1" dirty="0" smtClean="0">
                <a:solidFill>
                  <a:srgbClr val="2E3192"/>
                </a:solidFill>
                <a:latin typeface="Cambria" pitchFamily="18" charset="0"/>
              </a:rPr>
              <a:t/>
            </a:r>
            <a:br>
              <a:rPr lang="ru-RU" sz="3600" b="1" dirty="0" smtClean="0">
                <a:solidFill>
                  <a:srgbClr val="2E3192"/>
                </a:solidFill>
                <a:latin typeface="Cambria" pitchFamily="18" charset="0"/>
              </a:rPr>
            </a:b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Перечень нормативных правовых актов </a:t>
            </a:r>
            <a:r>
              <a:rPr lang="ru-RU" sz="4900" b="1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9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одзаголовок 18"/>
          <p:cNvSpPr>
            <a:spLocks noGrp="1"/>
          </p:cNvSpPr>
          <p:nvPr>
            <p:ph idx="1"/>
          </p:nvPr>
        </p:nvSpPr>
        <p:spPr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>
            <a:normAutofit/>
          </a:bodyPr>
          <a:lstStyle/>
          <a:p>
            <a:pPr algn="ctr">
              <a:spcBef>
                <a:spcPct val="0"/>
              </a:spcBef>
              <a:buNone/>
            </a:pPr>
            <a:endParaRPr lang="ru-RU" sz="1200" b="1" dirty="0" smtClean="0">
              <a:solidFill>
                <a:srgbClr val="2E3192"/>
              </a:solidFill>
              <a:latin typeface="Cambria" panose="02040503050406030204" pitchFamily="18" charset="0"/>
            </a:endParaRPr>
          </a:p>
          <a:p>
            <a:pPr algn="ctr">
              <a:spcBef>
                <a:spcPct val="0"/>
              </a:spcBef>
            </a:pPr>
            <a:endParaRPr lang="ru-RU" sz="1200" b="1" dirty="0" smtClean="0">
              <a:solidFill>
                <a:srgbClr val="2E3192"/>
              </a:solidFill>
              <a:latin typeface="Cambria" panose="02040503050406030204" pitchFamily="18" charset="0"/>
            </a:endParaRPr>
          </a:p>
          <a:p>
            <a:pPr algn="ctr">
              <a:spcBef>
                <a:spcPct val="0"/>
              </a:spcBef>
            </a:pPr>
            <a:endParaRPr lang="ru-RU" sz="1200" b="1" dirty="0" smtClean="0">
              <a:solidFill>
                <a:srgbClr val="2E3192"/>
              </a:solidFill>
              <a:latin typeface="Cambria" panose="02040503050406030204" pitchFamily="18" charset="0"/>
            </a:endParaRPr>
          </a:p>
          <a:p>
            <a:pPr algn="ctr">
              <a:spcBef>
                <a:spcPct val="0"/>
              </a:spcBef>
            </a:pPr>
            <a:endParaRPr lang="ru-RU" sz="1200" b="1" dirty="0" smtClean="0">
              <a:solidFill>
                <a:srgbClr val="2E3192"/>
              </a:solidFill>
              <a:latin typeface="Cambria" panose="02040503050406030204" pitchFamily="18" charset="0"/>
            </a:endParaRPr>
          </a:p>
          <a:p>
            <a:pPr algn="ctr">
              <a:spcBef>
                <a:spcPct val="0"/>
              </a:spcBef>
            </a:pPr>
            <a:endParaRPr lang="ru-RU" sz="1200" b="1" dirty="0" smtClean="0">
              <a:solidFill>
                <a:srgbClr val="2E3192"/>
              </a:solidFill>
              <a:latin typeface="Cambria" panose="02040503050406030204" pitchFamily="18" charset="0"/>
            </a:endParaRPr>
          </a:p>
          <a:p>
            <a:pPr algn="ctr">
              <a:spcBef>
                <a:spcPct val="0"/>
              </a:spcBef>
            </a:pPr>
            <a:endParaRPr lang="ru-RU" sz="1200" b="1" dirty="0" smtClean="0">
              <a:solidFill>
                <a:srgbClr val="2E3192"/>
              </a:solidFill>
              <a:latin typeface="Cambria" panose="02040503050406030204" pitchFamily="18" charset="0"/>
            </a:endParaRPr>
          </a:p>
          <a:p>
            <a:pPr algn="ctr">
              <a:spcBef>
                <a:spcPct val="0"/>
              </a:spcBef>
            </a:pPr>
            <a:endParaRPr lang="ru-RU" sz="1200" b="1" dirty="0" smtClean="0">
              <a:solidFill>
                <a:srgbClr val="2E3192"/>
              </a:solidFill>
              <a:latin typeface="Cambria" panose="02040503050406030204" pitchFamily="18" charset="0"/>
            </a:endParaRPr>
          </a:p>
          <a:p>
            <a:pPr algn="ctr">
              <a:spcBef>
                <a:spcPct val="0"/>
              </a:spcBef>
            </a:pPr>
            <a:endParaRPr lang="ru-RU" sz="1200" b="1" dirty="0" smtClean="0">
              <a:solidFill>
                <a:srgbClr val="2E3192"/>
              </a:solidFill>
              <a:latin typeface="Cambria" panose="02040503050406030204" pitchFamily="18" charset="0"/>
            </a:endParaRPr>
          </a:p>
          <a:p>
            <a:pPr algn="ctr">
              <a:spcBef>
                <a:spcPct val="0"/>
              </a:spcBef>
            </a:pPr>
            <a:endParaRPr lang="ru-RU" sz="1200" b="1" dirty="0" smtClean="0">
              <a:solidFill>
                <a:srgbClr val="2E3192"/>
              </a:solidFill>
              <a:latin typeface="Cambria" panose="02040503050406030204" pitchFamily="18" charset="0"/>
            </a:endParaRPr>
          </a:p>
          <a:p>
            <a:pPr algn="ctr">
              <a:spcBef>
                <a:spcPct val="0"/>
              </a:spcBef>
            </a:pPr>
            <a:endParaRPr lang="ru-RU" sz="1200" b="1" dirty="0" smtClean="0">
              <a:solidFill>
                <a:srgbClr val="2E3192"/>
              </a:solidFill>
              <a:latin typeface="Cambria" panose="02040503050406030204" pitchFamily="18" charset="0"/>
            </a:endParaRPr>
          </a:p>
          <a:p>
            <a:pPr algn="ctr">
              <a:spcBef>
                <a:spcPct val="0"/>
              </a:spcBef>
            </a:pPr>
            <a:endParaRPr lang="ru-RU" sz="1200" b="1" dirty="0" smtClean="0">
              <a:solidFill>
                <a:srgbClr val="2E3192"/>
              </a:solidFill>
              <a:latin typeface="Cambria" panose="02040503050406030204" pitchFamily="18" charset="0"/>
            </a:endParaRPr>
          </a:p>
          <a:p>
            <a:pPr algn="ctr">
              <a:spcBef>
                <a:spcPct val="0"/>
              </a:spcBef>
            </a:pPr>
            <a:endParaRPr lang="ru-RU" sz="1200" b="1" dirty="0" smtClean="0">
              <a:solidFill>
                <a:srgbClr val="2E3192"/>
              </a:solidFill>
              <a:latin typeface="Cambria" panose="02040503050406030204" pitchFamily="18" charset="0"/>
            </a:endParaRPr>
          </a:p>
          <a:p>
            <a:pPr algn="ctr">
              <a:spcBef>
                <a:spcPct val="0"/>
              </a:spcBef>
            </a:pPr>
            <a:endParaRPr lang="ru-RU" sz="1200" b="1" dirty="0" smtClean="0">
              <a:solidFill>
                <a:srgbClr val="2E3192"/>
              </a:solidFill>
              <a:latin typeface="Cambria" panose="02040503050406030204" pitchFamily="18" charset="0"/>
            </a:endParaRPr>
          </a:p>
          <a:p>
            <a:pPr algn="ctr">
              <a:spcBef>
                <a:spcPct val="0"/>
              </a:spcBef>
            </a:pPr>
            <a:endParaRPr lang="ru-RU" sz="1200" b="1" dirty="0" smtClean="0">
              <a:solidFill>
                <a:srgbClr val="2E3192"/>
              </a:solidFill>
              <a:latin typeface="Cambria" panose="02040503050406030204" pitchFamily="18" charset="0"/>
            </a:endParaRPr>
          </a:p>
          <a:p>
            <a:pPr algn="ctr">
              <a:spcBef>
                <a:spcPct val="0"/>
              </a:spcBef>
            </a:pPr>
            <a:endParaRPr lang="ru-RU" sz="1200" b="1" dirty="0" smtClean="0">
              <a:solidFill>
                <a:srgbClr val="2E3192"/>
              </a:solidFill>
              <a:latin typeface="Cambria" panose="02040503050406030204" pitchFamily="18" charset="0"/>
            </a:endParaRPr>
          </a:p>
          <a:p>
            <a:pPr algn="ctr">
              <a:spcBef>
                <a:spcPct val="0"/>
              </a:spcBef>
            </a:pPr>
            <a:endParaRPr lang="ru-RU" sz="1200" b="1" dirty="0" smtClean="0">
              <a:solidFill>
                <a:srgbClr val="2E3192"/>
              </a:solidFill>
              <a:latin typeface="Cambria" panose="02040503050406030204" pitchFamily="18" charset="0"/>
            </a:endParaRPr>
          </a:p>
          <a:p>
            <a:pPr algn="ctr">
              <a:spcBef>
                <a:spcPct val="0"/>
              </a:spcBef>
            </a:pPr>
            <a:endParaRPr lang="ru-RU" sz="1200" b="1" dirty="0" smtClean="0">
              <a:solidFill>
                <a:srgbClr val="2E3192"/>
              </a:solidFill>
              <a:latin typeface="Cambria" panose="02040503050406030204" pitchFamily="18" charset="0"/>
            </a:endParaRPr>
          </a:p>
          <a:p>
            <a:pPr algn="ctr">
              <a:spcBef>
                <a:spcPct val="0"/>
              </a:spcBef>
              <a:buNone/>
            </a:pPr>
            <a:endParaRPr lang="ru-RU" sz="1200" b="1" dirty="0" smtClean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51520" y="2636912"/>
            <a:ext cx="8640960" cy="3528392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 marL="361950" indent="-361950" algn="just">
              <a:lnSpc>
                <a:spcPts val="2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 Ст. 59 Федерального закона «Об образовании в Российской Федерации» от 29.12.2012 № 273-ФЗ </a:t>
            </a:r>
          </a:p>
          <a:p>
            <a:pPr algn="just">
              <a:lnSpc>
                <a:spcPts val="2000"/>
              </a:lnSpc>
              <a:spcBef>
                <a:spcPct val="0"/>
              </a:spcBef>
            </a:pPr>
            <a:endParaRPr lang="ru-RU" sz="2400" b="1" dirty="0" smtClean="0">
              <a:solidFill>
                <a:srgbClr val="2E3192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1950" indent="-361950" algn="just">
              <a:lnSpc>
                <a:spcPts val="2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 Порядок проведения </a:t>
            </a:r>
            <a:r>
              <a:rPr lang="ru-RU" sz="2400" b="1" dirty="0" smtClean="0">
                <a:solidFill>
                  <a:srgbClr val="2E319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государственной итоговой аттестации по образовательным программам среднего общего образования (утв. приказом Минобрнауки России от 26.12.2013 №1400 </a:t>
            </a:r>
            <a:r>
              <a:rPr lang="ru-RU" sz="2400" b="1" i="1" dirty="0" smtClean="0">
                <a:solidFill>
                  <a:srgbClr val="2E319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 изменениями от 07.07.2015 № 69</a:t>
            </a:r>
            <a:r>
              <a:rPr lang="ru-RU" sz="2400" b="1" dirty="0" smtClean="0">
                <a:solidFill>
                  <a:srgbClr val="2E319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3)</a:t>
            </a:r>
          </a:p>
          <a:p>
            <a:pPr algn="just">
              <a:lnSpc>
                <a:spcPts val="2000"/>
              </a:lnSpc>
              <a:spcBef>
                <a:spcPct val="0"/>
              </a:spcBef>
            </a:pPr>
            <a:endParaRPr lang="ru-RU" sz="2400" b="1" dirty="0" smtClean="0">
              <a:solidFill>
                <a:srgbClr val="2E3192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1950" indent="-361950" algn="just">
              <a:lnSpc>
                <a:spcPts val="2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 Порядок проведения </a:t>
            </a:r>
            <a:r>
              <a:rPr lang="ru-RU" sz="2400" b="1" dirty="0" smtClean="0">
                <a:solidFill>
                  <a:srgbClr val="2E319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государственной итоговой аттестации по образовательным программам основного общего образования (утв. приказом Минобрнауки России №1394 от 25.12.2013 </a:t>
            </a:r>
            <a:r>
              <a:rPr lang="ru-RU" sz="2400" b="1" i="1" dirty="0" smtClean="0">
                <a:solidFill>
                  <a:srgbClr val="2E319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 изменениями от 07.07.2015 </a:t>
            </a:r>
            <a:r>
              <a:rPr lang="ru-RU" sz="2400" b="1" dirty="0" smtClean="0">
                <a:solidFill>
                  <a:srgbClr val="2E319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№ </a:t>
            </a:r>
            <a:r>
              <a:rPr lang="ru-RU" sz="2400" b="1" i="1" dirty="0" smtClean="0">
                <a:solidFill>
                  <a:srgbClr val="2E319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692</a:t>
            </a:r>
            <a:r>
              <a:rPr lang="ru-RU" sz="2400" b="1" dirty="0" smtClean="0">
                <a:solidFill>
                  <a:srgbClr val="2E319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)</a:t>
            </a:r>
          </a:p>
          <a:p>
            <a:pPr marL="361950" indent="-361950" algn="just">
              <a:lnSpc>
                <a:spcPts val="2000"/>
              </a:lnSpc>
              <a:spcBef>
                <a:spcPct val="0"/>
              </a:spcBef>
              <a:buFont typeface="Wingdings" pitchFamily="2" charset="2"/>
              <a:buChar char="Ø"/>
            </a:pPr>
            <a:endParaRPr lang="ru-RU" sz="2400" b="1" dirty="0" smtClean="0">
              <a:solidFill>
                <a:srgbClr val="2E3192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361950" indent="-361950" algn="just">
              <a:lnSpc>
                <a:spcPts val="2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Правила формирования и ведения ФИС ГИА и приема и РИС ГИА (утв. Постановлением Правительства Российской Федерации от 31.08.2013 № 755)</a:t>
            </a:r>
          </a:p>
          <a:p>
            <a:pPr marL="361950" indent="-361950" algn="just">
              <a:lnSpc>
                <a:spcPts val="2000"/>
              </a:lnSpc>
              <a:spcBef>
                <a:spcPct val="0"/>
              </a:spcBef>
            </a:pPr>
            <a:endParaRPr lang="ru-RU" sz="2400" b="1" dirty="0" smtClean="0">
              <a:solidFill>
                <a:srgbClr val="2E3192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1950" indent="-361950" algn="just">
              <a:lnSpc>
                <a:spcPts val="2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Порядок аккредитации общественных наблюдателей (утв. приказом Минобрнауки России от 28.06.2013 № 491 </a:t>
            </a:r>
            <a:r>
              <a:rPr lang="ru-RU" sz="2400" b="1" i="1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с изменениями от 12.01.2015 №2) </a:t>
            </a:r>
          </a:p>
          <a:p>
            <a:pPr marL="361950" indent="-361950" algn="just">
              <a:lnSpc>
                <a:spcPts val="2000"/>
              </a:lnSpc>
              <a:spcBef>
                <a:spcPct val="0"/>
              </a:spcBef>
            </a:pPr>
            <a:r>
              <a:rPr lang="ru-RU" sz="2400" b="1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61950" indent="-361950" algn="just">
              <a:lnSpc>
                <a:spcPts val="2000"/>
              </a:lnSpc>
              <a:spcBef>
                <a:spcPct val="0"/>
              </a:spcBef>
              <a:buFont typeface="Wingdings" pitchFamily="2" charset="2"/>
              <a:buChar char="Ø"/>
            </a:pPr>
            <a:endParaRPr lang="ru-RU" sz="2400" b="1" dirty="0" smtClean="0">
              <a:solidFill>
                <a:srgbClr val="2E3192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>
              <a:spcBef>
                <a:spcPct val="0"/>
              </a:spcBef>
            </a:pPr>
            <a:endParaRPr lang="ru-RU" sz="1200" b="1" dirty="0">
              <a:solidFill>
                <a:srgbClr val="2E3192"/>
              </a:solidFill>
              <a:latin typeface="Cambria" panose="02040503050406030204" pitchFamily="18" charset="0"/>
              <a:ea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620688"/>
            <a:ext cx="9144000" cy="1512168"/>
          </a:xfrm>
        </p:spPr>
        <p:txBody>
          <a:bodyPr>
            <a:normAutofit fontScale="90000"/>
          </a:bodyPr>
          <a:lstStyle/>
          <a:p>
            <a:pPr lvl="0" algn="ctr">
              <a:lnSpc>
                <a:spcPts val="3000"/>
              </a:lnSpc>
            </a:pPr>
            <a:r>
              <a:rPr lang="ru-RU" sz="3600" b="1" dirty="0" smtClean="0">
                <a:solidFill>
                  <a:srgbClr val="2E3192"/>
                </a:solidFill>
                <a:latin typeface="Cambria" pitchFamily="18" charset="0"/>
              </a:rPr>
              <a:t/>
            </a:r>
            <a:br>
              <a:rPr lang="ru-RU" sz="3600" b="1" dirty="0" smtClean="0">
                <a:solidFill>
                  <a:srgbClr val="2E3192"/>
                </a:solidFill>
                <a:latin typeface="Cambria" pitchFamily="18" charset="0"/>
              </a:rPr>
            </a:br>
            <a:r>
              <a:rPr lang="ru-RU" sz="3600" b="1" dirty="0" smtClean="0">
                <a:solidFill>
                  <a:srgbClr val="2E3192"/>
                </a:solidFill>
                <a:latin typeface="Cambria" pitchFamily="18" charset="0"/>
              </a:rPr>
              <a:t/>
            </a:r>
            <a:br>
              <a:rPr lang="ru-RU" sz="3600" b="1" dirty="0" smtClean="0">
                <a:solidFill>
                  <a:srgbClr val="2E3192"/>
                </a:solidFill>
                <a:latin typeface="Cambria" pitchFamily="18" charset="0"/>
              </a:rPr>
            </a:br>
            <a:r>
              <a:rPr lang="ru-RU" sz="3600" b="1" dirty="0" smtClean="0">
                <a:solidFill>
                  <a:srgbClr val="2E3192"/>
                </a:solidFill>
                <a:latin typeface="Cambria" pitchFamily="18" charset="0"/>
              </a:rPr>
              <a:t/>
            </a:r>
            <a:br>
              <a:rPr lang="ru-RU" sz="3600" b="1" dirty="0" smtClean="0">
                <a:solidFill>
                  <a:srgbClr val="2E3192"/>
                </a:solidFill>
                <a:latin typeface="Cambria" pitchFamily="18" charset="0"/>
              </a:rPr>
            </a:br>
            <a:r>
              <a:rPr lang="ru-RU" sz="3600" b="1" dirty="0" smtClean="0">
                <a:solidFill>
                  <a:srgbClr val="2E3192"/>
                </a:solidFill>
                <a:latin typeface="Cambria" pitchFamily="18" charset="0"/>
              </a:rPr>
              <a:t/>
            </a:r>
            <a:br>
              <a:rPr lang="ru-RU" sz="3600" b="1" dirty="0" smtClean="0">
                <a:solidFill>
                  <a:srgbClr val="2E3192"/>
                </a:solidFill>
                <a:latin typeface="Cambria" pitchFamily="18" charset="0"/>
              </a:rPr>
            </a:b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Изменения </a:t>
            </a:r>
            <a:b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нормативных правовых актах </a:t>
            </a:r>
            <a:b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ГИА </a:t>
            </a: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 </a:t>
            </a: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11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2420888"/>
            <a:ext cx="8784976" cy="3600400"/>
          </a:xfrm>
          <a:prstGeom prst="rect">
            <a:avLst/>
          </a:prstGeom>
          <a:solidFill>
            <a:srgbClr val="B9CDE5">
              <a:alpha val="31000"/>
            </a:srgb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 lvl="0">
              <a:lnSpc>
                <a:spcPts val="2000"/>
              </a:lnSpc>
              <a:spcBef>
                <a:spcPct val="0"/>
              </a:spcBef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Основные изменения</a:t>
            </a:r>
          </a:p>
          <a:p>
            <a:pPr>
              <a:lnSpc>
                <a:spcPts val="2000"/>
              </a:lnSpc>
              <a:spcBef>
                <a:spcPct val="0"/>
              </a:spcBef>
            </a:pPr>
            <a:endParaRPr lang="ru-RU" sz="2400" b="1" dirty="0" smtClean="0">
              <a:solidFill>
                <a:srgbClr val="2E319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2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 Срок подачи заявлений на участие в ЕГЭ: 1 февраля</a:t>
            </a:r>
          </a:p>
          <a:p>
            <a:pPr>
              <a:lnSpc>
                <a:spcPts val="2000"/>
              </a:lnSpc>
              <a:spcBef>
                <a:spcPct val="0"/>
              </a:spcBef>
            </a:pPr>
            <a:endParaRPr lang="ru-RU" sz="2400" b="1" dirty="0" smtClean="0">
              <a:solidFill>
                <a:srgbClr val="2E319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2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 Для лиц с ОВЗ и детей - инвалидов:</a:t>
            </a:r>
          </a:p>
          <a:p>
            <a:pPr marL="285750" indent="-285750">
              <a:lnSpc>
                <a:spcPts val="2000"/>
              </a:lnSpc>
              <a:spcBef>
                <a:spcPct val="0"/>
              </a:spcBef>
            </a:pPr>
            <a:r>
              <a:rPr lang="ru-RU" sz="2400" b="1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    ГВЭ для всех категорий ОВЗ проводится в устной форме по желанию</a:t>
            </a:r>
          </a:p>
          <a:p>
            <a:pPr marL="285750" indent="-285750">
              <a:lnSpc>
                <a:spcPts val="2000"/>
              </a:lnSpc>
              <a:spcBef>
                <a:spcPct val="0"/>
              </a:spcBef>
            </a:pPr>
            <a:endParaRPr lang="ru-RU" sz="2400" b="1" dirty="0" smtClean="0">
              <a:solidFill>
                <a:srgbClr val="2E3192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ts val="2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Возможность сдачи ЕГЭ для обучающихся СПО при представлении справки об обучении или завершении обучения по программам среднего общего образования</a:t>
            </a:r>
          </a:p>
          <a:p>
            <a:pPr marL="285750" indent="-285750">
              <a:spcBef>
                <a:spcPct val="0"/>
              </a:spcBef>
              <a:buFontTx/>
              <a:buChar char="-"/>
            </a:pPr>
            <a:endParaRPr lang="ru-RU" sz="1400" dirty="0" smtClean="0">
              <a:solidFill>
                <a:srgbClr val="2E3192"/>
              </a:solidFill>
              <a:latin typeface="Cambria" panose="02040503050406030204" pitchFamily="18" charset="0"/>
            </a:endParaRPr>
          </a:p>
          <a:p>
            <a:pPr>
              <a:spcBef>
                <a:spcPct val="0"/>
              </a:spcBef>
            </a:pPr>
            <a:endParaRPr lang="ru-RU" sz="1400" b="1" dirty="0" smtClean="0">
              <a:solidFill>
                <a:srgbClr val="2E3192"/>
              </a:solidFill>
              <a:latin typeface="Cambria" panose="02040503050406030204" pitchFamily="18" charset="0"/>
            </a:endParaRPr>
          </a:p>
          <a:p>
            <a:pPr>
              <a:spcBef>
                <a:spcPct val="0"/>
              </a:spcBef>
            </a:pPr>
            <a:endParaRPr lang="ru-RU" sz="1400" b="1" dirty="0">
              <a:solidFill>
                <a:srgbClr val="2E3192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60121" y="836712"/>
            <a:ext cx="53095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ru-RU" sz="2800" b="1" dirty="0">
                <a:solidFill>
                  <a:srgbClr val="FF0000"/>
                </a:solidFill>
                <a:latin typeface="Times New Roman"/>
                <a:ea typeface="Calibri"/>
              </a:rPr>
              <a:t>Повторный </a:t>
            </a:r>
            <a:r>
              <a:rPr lang="ru-RU" sz="2800" b="1" dirty="0" smtClean="0">
                <a:solidFill>
                  <a:srgbClr val="FF0000"/>
                </a:solidFill>
                <a:latin typeface="Times New Roman"/>
                <a:ea typeface="Calibri"/>
              </a:rPr>
              <a:t>допуск к сдаче ЕГЭ</a:t>
            </a:r>
            <a:endParaRPr lang="ru-RU" sz="2800" b="1" dirty="0">
              <a:solidFill>
                <a:srgbClr val="FF0000"/>
              </a:solidFill>
              <a:latin typeface="Times New Roman"/>
              <a:ea typeface="Calibri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03881301"/>
              </p:ext>
            </p:extLst>
          </p:nvPr>
        </p:nvGraphicFramePr>
        <p:xfrm>
          <a:off x="179512" y="1484784"/>
          <a:ext cx="8784978" cy="4664378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2362512"/>
                <a:gridCol w="3974193"/>
                <a:gridCol w="2448273"/>
              </a:tblGrid>
              <a:tr h="4811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сроки пересдачи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2E3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2E3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категории участников ЕГЭ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2E3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3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2E3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учебные предметы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2E3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2E3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3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846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Дополнительные сроки в текущем году </a:t>
                      </a:r>
                    </a:p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(резервные дни </a:t>
                      </a:r>
                    </a:p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1 сентября)</a:t>
                      </a:r>
                      <a:endParaRPr lang="ru-RU" sz="1600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2E3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3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2E31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Выпускники текущего года,</a:t>
                      </a:r>
                      <a:r>
                        <a:rPr lang="ru-RU" sz="1400" b="1" baseline="0" dirty="0" smtClean="0">
                          <a:solidFill>
                            <a:srgbClr val="2E31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baseline="0" dirty="0" smtClean="0">
                          <a:solidFill>
                            <a:srgbClr val="2E31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получившие </a:t>
                      </a:r>
                      <a:r>
                        <a:rPr lang="ru-RU" sz="1400" b="1" dirty="0" smtClean="0">
                          <a:solidFill>
                            <a:srgbClr val="2E31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неудовлетворительный результат по одному из обязательных предметов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mbria" pitchFamily="18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2E3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3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3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2E31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язык, математика</a:t>
                      </a:r>
                      <a:r>
                        <a:rPr lang="ru-RU" sz="1400" b="1" baseline="0" dirty="0" smtClean="0">
                          <a:solidFill>
                            <a:srgbClr val="2E31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(базовый уровень) и математика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baseline="0" dirty="0" smtClean="0">
                          <a:solidFill>
                            <a:srgbClr val="2E31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(профильный уровень)</a:t>
                      </a:r>
                      <a:endParaRPr lang="ru-RU" sz="1400" b="1" dirty="0">
                        <a:solidFill>
                          <a:srgbClr val="2E3192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2E3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2E3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25082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ранее 1 сентября текущего года</a:t>
                      </a:r>
                      <a:endParaRPr lang="ru-RU" sz="1600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2E3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400" b="1" dirty="0" smtClean="0">
                          <a:solidFill>
                            <a:srgbClr val="2E31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Выпускники текущего года, 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400" b="1" dirty="0" smtClean="0">
                          <a:solidFill>
                            <a:srgbClr val="2E31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прошедшие ГИА - 11</a:t>
                      </a:r>
                    </a:p>
                    <a:p>
                      <a:pPr marL="285750" indent="-285750" algn="ctr">
                        <a:spcAft>
                          <a:spcPts val="0"/>
                        </a:spcAft>
                        <a:buFontTx/>
                        <a:buChar char="-"/>
                      </a:pPr>
                      <a:endParaRPr lang="ru-RU" sz="1400" dirty="0" smtClean="0">
                        <a:effectLst/>
                        <a:latin typeface="Cambria" panose="02040503050406030204" pitchFamily="18" charset="0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400" b="1" dirty="0" smtClean="0">
                          <a:solidFill>
                            <a:srgbClr val="2E31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Выпускники</a:t>
                      </a:r>
                      <a:r>
                        <a:rPr lang="ru-RU" sz="1400" b="1" baseline="0" dirty="0" smtClean="0">
                          <a:solidFill>
                            <a:srgbClr val="2E31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текущего года</a:t>
                      </a:r>
                      <a:r>
                        <a:rPr lang="ru-RU" sz="1400" b="1" dirty="0" smtClean="0">
                          <a:solidFill>
                            <a:srgbClr val="2E31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получившие на ГИА - 11 неудовлетворительные результаты более чем по одному </a:t>
                      </a:r>
                      <a:r>
                        <a:rPr lang="ru-RU" sz="1400" b="1" dirty="0" smtClean="0">
                          <a:solidFill>
                            <a:srgbClr val="3333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обязательному</a:t>
                      </a:r>
                      <a:r>
                        <a:rPr lang="ru-RU" sz="1400" b="1" dirty="0" smtClean="0">
                          <a:solidFill>
                            <a:srgbClr val="2E31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учебному предмету, либо получившие повторно неудовлетворительный результат по одному из этих предметов на ГИА - 11 в дополнительные сроки</a:t>
                      </a:r>
                    </a:p>
                    <a:p>
                      <a:pPr marL="285750" indent="-285750" algn="ctr">
                        <a:spcAft>
                          <a:spcPts val="0"/>
                        </a:spcAft>
                        <a:buFontTx/>
                        <a:buChar char="-"/>
                      </a:pPr>
                      <a:endParaRPr lang="ru-RU" sz="1400" dirty="0" smtClean="0">
                        <a:effectLst/>
                        <a:latin typeface="Cambria" panose="020405030504060302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2E31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Выпускники</a:t>
                      </a:r>
                      <a:r>
                        <a:rPr lang="ru-RU" sz="1400" b="1" baseline="0" dirty="0" smtClean="0">
                          <a:solidFill>
                            <a:srgbClr val="2E31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прошлых лет</a:t>
                      </a:r>
                      <a:r>
                        <a:rPr lang="ru-RU" sz="1400" b="1" dirty="0" smtClean="0">
                          <a:solidFill>
                            <a:srgbClr val="2E31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изъявившие желание участвовать в ЕГЭ</a:t>
                      </a:r>
                      <a:endParaRPr lang="ru-RU" sz="1400" b="1" dirty="0">
                        <a:solidFill>
                          <a:srgbClr val="2E3192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2E3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3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2E31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язык, математика</a:t>
                      </a:r>
                      <a:r>
                        <a:rPr lang="ru-RU" sz="1400" b="1" baseline="0" dirty="0" smtClean="0">
                          <a:solidFill>
                            <a:srgbClr val="2E31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(базовый уровень) и математика (профильный уровень)</a:t>
                      </a:r>
                      <a:endParaRPr lang="ru-RU" sz="1400" b="1" dirty="0">
                        <a:solidFill>
                          <a:srgbClr val="2E3192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2E3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3423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ранее чем через год</a:t>
                      </a:r>
                      <a:endParaRPr lang="ru-RU" sz="1600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rgbClr val="2E3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2E31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 категории</a:t>
                      </a:r>
                      <a:r>
                        <a:rPr lang="ru-RU" sz="1400" b="1" baseline="0" dirty="0" smtClean="0">
                          <a:solidFill>
                            <a:srgbClr val="2E31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участников ЕГЭ</a:t>
                      </a:r>
                      <a:endParaRPr lang="ru-RU" sz="1400" b="1" dirty="0">
                        <a:solidFill>
                          <a:srgbClr val="2E3192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2E3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3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2E319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 учебные предметы</a:t>
                      </a:r>
                      <a:endParaRPr lang="ru-RU" sz="1400" b="1" dirty="0">
                        <a:solidFill>
                          <a:srgbClr val="2E3192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2E3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8589640" cy="115212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Изменения Порядка проведения ГИА-9</a:t>
            </a:r>
            <a:r>
              <a:rPr lang="ru-RU" sz="2800" b="1" dirty="0" smtClean="0">
                <a:solidFill>
                  <a:srgbClr val="2E3192"/>
                </a:solidFill>
                <a:latin typeface="Cambria" pitchFamily="18" charset="0"/>
              </a:rPr>
              <a:t/>
            </a:r>
            <a:br>
              <a:rPr lang="ru-RU" sz="2800" b="1" dirty="0" smtClean="0">
                <a:solidFill>
                  <a:srgbClr val="2E3192"/>
                </a:solidFill>
                <a:latin typeface="Cambria" pitchFamily="18" charset="0"/>
              </a:rPr>
            </a:br>
            <a:endParaRPr lang="ru-RU" sz="28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51520" y="1412776"/>
            <a:ext cx="3322712" cy="50415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 fontScale="92500"/>
          </a:bodyPr>
          <a:lstStyle/>
          <a:p>
            <a:pPr algn="ctr">
              <a:spcBef>
                <a:spcPct val="0"/>
              </a:spcBef>
              <a:buNone/>
            </a:pPr>
            <a:r>
              <a:rPr lang="ru-RU" sz="2400" b="1" dirty="0" smtClean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2015 ‒ 2016 учебный год</a:t>
            </a:r>
            <a:endParaRPr lang="ru-RU" sz="2400" b="1" dirty="0">
              <a:solidFill>
                <a:srgbClr val="33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1259632" y="2060848"/>
            <a:ext cx="1222298" cy="324036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20072" y="1412776"/>
            <a:ext cx="3654340" cy="496188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rgbClr val="333399"/>
                </a:solidFill>
                <a:latin typeface="Cambria" pitchFamily="18" charset="0"/>
              </a:rPr>
              <a:t>201</a:t>
            </a:r>
            <a:r>
              <a:rPr lang="en-US" sz="2000" b="1" dirty="0" smtClean="0">
                <a:solidFill>
                  <a:srgbClr val="333399"/>
                </a:solidFill>
                <a:latin typeface="Cambria" pitchFamily="18" charset="0"/>
              </a:rPr>
              <a:t>6</a:t>
            </a:r>
            <a:r>
              <a:rPr lang="ru-RU" sz="2000" b="1" dirty="0" smtClean="0">
                <a:solidFill>
                  <a:srgbClr val="333399"/>
                </a:solidFill>
                <a:latin typeface="Cambria" pitchFamily="18" charset="0"/>
              </a:rPr>
              <a:t> </a:t>
            </a:r>
            <a:r>
              <a:rPr lang="ru-RU" sz="2000" b="1" dirty="0" smtClean="0">
                <a:solidFill>
                  <a:srgbClr val="333399"/>
                </a:solidFill>
                <a:latin typeface="Times New Roman"/>
                <a:cs typeface="Times New Roman"/>
              </a:rPr>
              <a:t>‒ 20</a:t>
            </a:r>
            <a:r>
              <a:rPr lang="ru-RU" sz="2000" b="1" dirty="0" smtClean="0">
                <a:solidFill>
                  <a:srgbClr val="333399"/>
                </a:solidFill>
                <a:latin typeface="Cambria" pitchFamily="18" charset="0"/>
              </a:rPr>
              <a:t>1</a:t>
            </a:r>
            <a:r>
              <a:rPr lang="en-US" sz="2000" b="1" dirty="0" smtClean="0">
                <a:solidFill>
                  <a:srgbClr val="333399"/>
                </a:solidFill>
                <a:latin typeface="Cambria" pitchFamily="18" charset="0"/>
              </a:rPr>
              <a:t>7</a:t>
            </a:r>
            <a:r>
              <a:rPr lang="ru-RU" sz="2000" b="1" dirty="0" smtClean="0">
                <a:solidFill>
                  <a:srgbClr val="333399"/>
                </a:solidFill>
                <a:latin typeface="Cambria" pitchFamily="18" charset="0"/>
              </a:rPr>
              <a:t> учебный год</a:t>
            </a:r>
            <a:endParaRPr lang="ru-RU" sz="2000" b="1" dirty="0">
              <a:solidFill>
                <a:srgbClr val="333399"/>
              </a:solidFill>
              <a:latin typeface="Cambria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2492896"/>
            <a:ext cx="3419872" cy="346544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Обязательные предметы: </a:t>
            </a:r>
            <a:endParaRPr lang="ru-RU" b="1" dirty="0">
              <a:solidFill>
                <a:srgbClr val="33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292080" y="2492896"/>
            <a:ext cx="3528392" cy="36004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rgbClr val="333399"/>
                </a:solidFill>
                <a:latin typeface="Cambria" pitchFamily="18" charset="0"/>
              </a:rPr>
              <a:t>Обязательные предметы: </a:t>
            </a:r>
            <a:endParaRPr lang="ru-RU" sz="1400" b="1" dirty="0">
              <a:solidFill>
                <a:srgbClr val="333399"/>
              </a:solidFill>
              <a:latin typeface="Cambria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580112" y="3212976"/>
            <a:ext cx="3099841" cy="360040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1400"/>
              </a:lnSpc>
              <a:defRPr/>
            </a:pPr>
            <a:r>
              <a:rPr lang="ru-RU" sz="1600" b="1" dirty="0" smtClean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русский язык</a:t>
            </a:r>
          </a:p>
          <a:p>
            <a:pPr algn="ctr">
              <a:lnSpc>
                <a:spcPts val="1400"/>
              </a:lnSpc>
              <a:defRPr/>
            </a:pPr>
            <a:r>
              <a:rPr lang="ru-RU" sz="1600" b="1" dirty="0" smtClean="0">
                <a:solidFill>
                  <a:srgbClr val="333399"/>
                </a:solidFill>
                <a:latin typeface="Cambria" pitchFamily="18" charset="0"/>
              </a:rPr>
              <a:t>математика</a:t>
            </a:r>
          </a:p>
          <a:p>
            <a:pPr algn="ctr">
              <a:defRPr/>
            </a:pPr>
            <a:endParaRPr lang="ru-RU" sz="1600" b="1" dirty="0" smtClean="0">
              <a:solidFill>
                <a:srgbClr val="3333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b="1" dirty="0">
              <a:solidFill>
                <a:srgbClr val="33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39552" y="3501008"/>
            <a:ext cx="3099841" cy="1511448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1400"/>
              </a:lnSpc>
              <a:defRPr/>
            </a:pPr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1400"/>
              </a:lnSpc>
              <a:defRPr/>
            </a:pPr>
            <a:r>
              <a:rPr lang="ru-RU" sz="1600" b="1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(физика, химия, биология, история, география, информатика и ИКТ, иностранные языки, обществознание, литература)</a:t>
            </a:r>
            <a:endParaRPr lang="ru-RU" sz="1600" b="1" dirty="0">
              <a:solidFill>
                <a:srgbClr val="2E319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0" y="5301208"/>
            <a:ext cx="4248472" cy="1319631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1400"/>
              </a:lnSpc>
              <a:defRPr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Аттестат = успешные результаты ГИА </a:t>
            </a:r>
          </a:p>
          <a:p>
            <a:pPr algn="ctr">
              <a:lnSpc>
                <a:spcPts val="1400"/>
              </a:lnSpc>
              <a:defRPr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 обязательным предметам</a:t>
            </a:r>
          </a:p>
          <a:p>
            <a:pPr algn="ctr">
              <a:lnSpc>
                <a:spcPts val="1400"/>
              </a:lnSpc>
              <a:defRPr/>
            </a:pPr>
            <a:endParaRPr lang="ru-RU" sz="1000" i="1" dirty="0" smtClean="0">
              <a:solidFill>
                <a:srgbClr val="2E319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1400"/>
              </a:lnSpc>
              <a:defRPr/>
            </a:pPr>
            <a:r>
              <a:rPr lang="ru-RU" sz="1600" i="1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пересдача </a:t>
            </a:r>
            <a:r>
              <a:rPr lang="ru-RU" sz="1600" i="1" dirty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неудовлетворительных результатов по одному из обязательных </a:t>
            </a:r>
            <a:r>
              <a:rPr lang="ru-RU" sz="1600" i="1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предметов</a:t>
            </a:r>
            <a:endParaRPr lang="ru-RU" sz="1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трелка вниз 20"/>
          <p:cNvSpPr/>
          <p:nvPr/>
        </p:nvSpPr>
        <p:spPr>
          <a:xfrm>
            <a:off x="6444208" y="2060848"/>
            <a:ext cx="1222298" cy="324036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4" name="Стрелка вниз 23"/>
          <p:cNvSpPr/>
          <p:nvPr/>
        </p:nvSpPr>
        <p:spPr>
          <a:xfrm>
            <a:off x="1331640" y="4869160"/>
            <a:ext cx="1222298" cy="324036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95536" y="3212976"/>
            <a:ext cx="3099841" cy="360040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1400"/>
              </a:lnSpc>
              <a:defRPr/>
            </a:pPr>
            <a:r>
              <a:rPr lang="ru-RU" sz="1600" b="1" dirty="0" smtClean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русский язык</a:t>
            </a:r>
          </a:p>
          <a:p>
            <a:pPr algn="ctr">
              <a:lnSpc>
                <a:spcPts val="1400"/>
              </a:lnSpc>
              <a:defRPr/>
            </a:pPr>
            <a:r>
              <a:rPr lang="ru-RU" sz="1600" b="1" dirty="0" smtClean="0">
                <a:solidFill>
                  <a:srgbClr val="333399"/>
                </a:solidFill>
                <a:latin typeface="Cambria" pitchFamily="18" charset="0"/>
              </a:rPr>
              <a:t>математика</a:t>
            </a:r>
          </a:p>
          <a:p>
            <a:pPr algn="ctr">
              <a:defRPr/>
            </a:pPr>
            <a:endParaRPr lang="ru-RU" sz="1600" b="1" dirty="0" smtClean="0">
              <a:solidFill>
                <a:srgbClr val="3333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b="1" dirty="0">
              <a:solidFill>
                <a:srgbClr val="33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652120" y="3501008"/>
            <a:ext cx="3099841" cy="1511448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1400"/>
              </a:lnSpc>
              <a:defRPr/>
            </a:pPr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1400"/>
              </a:lnSpc>
              <a:defRPr/>
            </a:pPr>
            <a:r>
              <a:rPr lang="ru-RU" sz="1600" b="1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(физика, химия, биология, история, география, информатика и ИКТ, иностранные языки, обществознание, литература)</a:t>
            </a:r>
            <a:endParaRPr lang="ru-RU" sz="1600" b="1" dirty="0">
              <a:solidFill>
                <a:srgbClr val="2E319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364088" y="3429000"/>
            <a:ext cx="3491880" cy="346544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предмета по выбору: 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51520" y="3429000"/>
            <a:ext cx="3419872" cy="346544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предмета по выбору: 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Стрелка вниз 28"/>
          <p:cNvSpPr/>
          <p:nvPr/>
        </p:nvSpPr>
        <p:spPr>
          <a:xfrm>
            <a:off x="6588224" y="4869160"/>
            <a:ext cx="1222298" cy="324036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572000" y="5301208"/>
            <a:ext cx="4824536" cy="1319631"/>
          </a:xfrm>
          <a:prstGeom prst="rect">
            <a:avLst/>
          </a:prstGeom>
          <a:solidFill>
            <a:srgbClr val="B9CDE5">
              <a:alpha val="31000"/>
            </a:srgb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1400"/>
              </a:lnSpc>
              <a:defRPr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Аттестат = успешные результаты ГИА </a:t>
            </a:r>
          </a:p>
          <a:p>
            <a:pPr algn="ctr">
              <a:lnSpc>
                <a:spcPts val="1400"/>
              </a:lnSpc>
              <a:defRPr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 четырем учебным предметам</a:t>
            </a:r>
          </a:p>
          <a:p>
            <a:pPr algn="ctr">
              <a:lnSpc>
                <a:spcPts val="1400"/>
              </a:lnSpc>
              <a:defRPr/>
            </a:pPr>
            <a:endParaRPr lang="ru-RU" sz="1000" i="1" dirty="0" smtClean="0">
              <a:solidFill>
                <a:srgbClr val="2E319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1400"/>
              </a:lnSpc>
              <a:defRPr/>
            </a:pPr>
            <a:r>
              <a:rPr lang="ru-RU" sz="1600" i="1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пересдача не более двух неудовлетворительных </a:t>
            </a:r>
            <a:r>
              <a:rPr lang="ru-RU" sz="1600" i="1" dirty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результатов </a:t>
            </a:r>
            <a:endParaRPr lang="ru-RU" sz="1600" i="1" dirty="0" smtClean="0">
              <a:solidFill>
                <a:srgbClr val="2E319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1400"/>
              </a:lnSpc>
              <a:defRPr/>
            </a:pPr>
            <a:r>
              <a:rPr lang="ru-RU" sz="1600" i="1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по всем учебным предметам</a:t>
            </a:r>
            <a:endParaRPr lang="ru-RU" sz="1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492896"/>
            <a:ext cx="8568952" cy="3384376"/>
          </a:xfrm>
        </p:spPr>
        <p:txBody>
          <a:bodyPr/>
          <a:lstStyle/>
          <a:p>
            <a:pPr>
              <a:lnSpc>
                <a:spcPts val="1400"/>
              </a:lnSpc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Times New Roman"/>
                <a:ea typeface="Calibri"/>
              </a:rPr>
              <a:t>Основные изменения</a:t>
            </a:r>
          </a:p>
          <a:p>
            <a:pPr>
              <a:lnSpc>
                <a:spcPts val="1400"/>
              </a:lnSpc>
              <a:buNone/>
            </a:pPr>
            <a:endParaRPr lang="ru-RU" sz="800" b="1" dirty="0" smtClean="0">
              <a:solidFill>
                <a:srgbClr val="FF0000"/>
              </a:solidFill>
              <a:latin typeface="Times New Roman"/>
              <a:ea typeface="Calibri"/>
            </a:endParaRPr>
          </a:p>
          <a:p>
            <a:pPr>
              <a:lnSpc>
                <a:spcPts val="1400"/>
              </a:lnSpc>
              <a:buClr>
                <a:srgbClr val="333399"/>
              </a:buCl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ГВЭ для всех категорий ОВЗ в устной форме по желанию</a:t>
            </a:r>
          </a:p>
          <a:p>
            <a:pPr>
              <a:buNone/>
            </a:pPr>
            <a:endParaRPr lang="ru-RU" b="1" dirty="0" smtClean="0">
              <a:solidFill>
                <a:srgbClr val="C00000"/>
              </a:solidFill>
              <a:latin typeface="Times New Roman"/>
              <a:ea typeface="Calibri"/>
            </a:endParaRPr>
          </a:p>
          <a:p>
            <a:pPr>
              <a:buNone/>
            </a:pPr>
            <a:endParaRPr lang="ru-RU" b="1" dirty="0" smtClean="0">
              <a:solidFill>
                <a:srgbClr val="C00000"/>
              </a:solidFill>
              <a:latin typeface="Times New Roman"/>
              <a:ea typeface="Calibri"/>
            </a:endParaRPr>
          </a:p>
        </p:txBody>
      </p:sp>
      <p:sp>
        <p:nvSpPr>
          <p:cNvPr id="11" name="Заголовок 3"/>
          <p:cNvSpPr>
            <a:spLocks noGrp="1"/>
          </p:cNvSpPr>
          <p:nvPr>
            <p:ph type="title"/>
          </p:nvPr>
        </p:nvSpPr>
        <p:spPr>
          <a:xfrm>
            <a:off x="0" y="620688"/>
            <a:ext cx="9144000" cy="1512168"/>
          </a:xfrm>
        </p:spPr>
        <p:txBody>
          <a:bodyPr>
            <a:normAutofit fontScale="90000"/>
          </a:bodyPr>
          <a:lstStyle/>
          <a:p>
            <a:pPr lvl="0" algn="ctr">
              <a:lnSpc>
                <a:spcPts val="3000"/>
              </a:lnSpc>
            </a:pPr>
            <a:r>
              <a:rPr lang="ru-RU" sz="3600" b="1" dirty="0" smtClean="0">
                <a:solidFill>
                  <a:srgbClr val="2E3192"/>
                </a:solidFill>
                <a:latin typeface="Cambria" pitchFamily="18" charset="0"/>
              </a:rPr>
              <a:t/>
            </a:r>
            <a:br>
              <a:rPr lang="ru-RU" sz="3600" b="1" dirty="0" smtClean="0">
                <a:solidFill>
                  <a:srgbClr val="2E3192"/>
                </a:solidFill>
                <a:latin typeface="Cambria" pitchFamily="18" charset="0"/>
              </a:rPr>
            </a:br>
            <a:r>
              <a:rPr lang="ru-RU" sz="3600" b="1" dirty="0" smtClean="0">
                <a:solidFill>
                  <a:srgbClr val="2E3192"/>
                </a:solidFill>
                <a:latin typeface="Cambria" pitchFamily="18" charset="0"/>
              </a:rPr>
              <a:t/>
            </a:r>
            <a:br>
              <a:rPr lang="ru-RU" sz="3600" b="1" dirty="0" smtClean="0">
                <a:solidFill>
                  <a:srgbClr val="2E3192"/>
                </a:solidFill>
                <a:latin typeface="Cambria" pitchFamily="18" charset="0"/>
              </a:rPr>
            </a:br>
            <a:r>
              <a:rPr lang="ru-RU" sz="3600" b="1" dirty="0" smtClean="0">
                <a:solidFill>
                  <a:srgbClr val="2E3192"/>
                </a:solidFill>
                <a:latin typeface="Cambria" pitchFamily="18" charset="0"/>
              </a:rPr>
              <a:t/>
            </a:r>
            <a:br>
              <a:rPr lang="ru-RU" sz="3600" b="1" dirty="0" smtClean="0">
                <a:solidFill>
                  <a:srgbClr val="2E3192"/>
                </a:solidFill>
                <a:latin typeface="Cambria" pitchFamily="18" charset="0"/>
              </a:rPr>
            </a:br>
            <a:r>
              <a:rPr lang="ru-RU" sz="3600" b="1" dirty="0" smtClean="0">
                <a:solidFill>
                  <a:srgbClr val="2E3192"/>
                </a:solidFill>
                <a:latin typeface="Cambria" pitchFamily="18" charset="0"/>
              </a:rPr>
              <a:t/>
            </a:r>
            <a:br>
              <a:rPr lang="ru-RU" sz="3600" b="1" dirty="0" smtClean="0">
                <a:solidFill>
                  <a:srgbClr val="2E3192"/>
                </a:solidFill>
                <a:latin typeface="Cambria" pitchFamily="18" charset="0"/>
              </a:rPr>
            </a:b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Изменения </a:t>
            </a:r>
            <a:b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нормативных правовых актах </a:t>
            </a:r>
            <a:b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ГИА </a:t>
            </a: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 9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23528" y="1268760"/>
            <a:ext cx="8352928" cy="467139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Сайты по подготовке обучающихся </a:t>
            </a:r>
            <a:br>
              <a:rPr lang="ru-RU" sz="40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 ГИА ‒ 2016</a:t>
            </a:r>
            <a:br>
              <a:rPr lang="ru-RU" sz="40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de-DE" sz="3100" b="1" kern="0" dirty="0" smtClean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http://</a:t>
            </a:r>
            <a:r>
              <a:rPr lang="en-US" sz="3100" b="1" kern="0" dirty="0" smtClean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fipi</a:t>
            </a:r>
            <a:r>
              <a:rPr lang="de-DE" sz="3100" b="1" kern="0" dirty="0" smtClean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.ru</a:t>
            </a:r>
            <a:r>
              <a:rPr lang="ru-RU" sz="3100" b="1" kern="0" dirty="0" smtClean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kern="0" dirty="0" smtClean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de-DE" sz="3100" b="1" dirty="0" smtClean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 http://ege.edu.ru </a:t>
            </a:r>
            <a:r>
              <a:rPr lang="ru-RU" sz="3100" b="1" dirty="0" smtClean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de-DE" sz="3100" b="1" kern="0" dirty="0" smtClean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de-DE" sz="3100" b="1" kern="0" dirty="0" smtClean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://</a:t>
            </a:r>
            <a:r>
              <a:rPr lang="en-US" sz="3100" b="1" kern="0" dirty="0" err="1" smtClean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de-DE" sz="3100" b="1" kern="0" dirty="0" smtClean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de-DE" sz="3100" b="1" kern="0" dirty="0" err="1" smtClean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edu.ru</a:t>
            </a:r>
            <a:r>
              <a:rPr lang="ru-RU" sz="3100" b="1" kern="0" dirty="0" smtClean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kern="0" dirty="0" smtClean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100" b="1" dirty="0" smtClean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http://opengia.ru/</a:t>
            </a:r>
            <a:r>
              <a:rPr lang="ru-RU" sz="3100" b="1" dirty="0" smtClean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100" b="1" dirty="0" smtClean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http://hde.kurganobl.ru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kern="0" dirty="0" smtClean="0"/>
              <a:t/>
            </a:r>
            <a:br>
              <a:rPr lang="ru-RU" b="1" kern="0" dirty="0" smtClean="0"/>
            </a:br>
            <a:endParaRPr lang="ru-RU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24744"/>
            <a:ext cx="9144000" cy="1356760"/>
          </a:xfrm>
        </p:spPr>
        <p:txBody>
          <a:bodyPr>
            <a:normAutofit fontScale="90000"/>
          </a:bodyPr>
          <a:lstStyle/>
          <a:p>
            <a:pPr algn="ctr">
              <a:lnSpc>
                <a:spcPts val="3000"/>
              </a:lnSpc>
            </a:pPr>
            <a:r>
              <a:rPr lang="ru-RU" dirty="0" smtClean="0"/>
              <a:t>  </a:t>
            </a: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 сведения </a:t>
            </a:r>
            <a:b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учителей, учеников, родителей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сайте ФИПИ</a:t>
            </a:r>
            <a:endParaRPr lang="ru-RU" sz="31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7504" y="2636912"/>
            <a:ext cx="8856984" cy="2111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 algn="just">
              <a:lnSpc>
                <a:spcPts val="2000"/>
              </a:lnSpc>
              <a:spcBef>
                <a:spcPct val="20000"/>
              </a:spcBef>
              <a:buClr>
                <a:srgbClr val="333399"/>
              </a:buClr>
              <a:buSzPct val="95000"/>
              <a:buFont typeface="Wingdings" pitchFamily="2" charset="2"/>
              <a:buChar char="Ø"/>
              <a:defRPr/>
            </a:pPr>
            <a:r>
              <a:rPr lang="ru-RU" sz="2400" b="1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Опубликованы проекты КИМ ЕГЭ, ОГЭ </a:t>
            </a:r>
            <a:r>
              <a:rPr lang="ru-RU" sz="2400" b="1" dirty="0" smtClean="0">
                <a:solidFill>
                  <a:srgbClr val="2E3192"/>
                </a:solidFill>
                <a:latin typeface="Times New Roman"/>
                <a:cs typeface="Times New Roman"/>
              </a:rPr>
              <a:t>‒ </a:t>
            </a:r>
            <a:r>
              <a:rPr lang="ru-RU" sz="2400" b="1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2016 по всем учебным предметам</a:t>
            </a:r>
          </a:p>
          <a:p>
            <a:pPr marL="274320" lvl="0" indent="-274320" algn="just">
              <a:lnSpc>
                <a:spcPts val="2000"/>
              </a:lnSpc>
              <a:spcBef>
                <a:spcPct val="20000"/>
              </a:spcBef>
              <a:buClr>
                <a:srgbClr val="333399"/>
              </a:buClr>
              <a:buSzPct val="95000"/>
              <a:buFont typeface="Wingdings" pitchFamily="2" charset="2"/>
              <a:buChar char="Ø"/>
              <a:defRPr/>
            </a:pPr>
            <a:r>
              <a:rPr lang="ru-RU" sz="2400" b="1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Начата публикация методических рекомендаций для учителей на основе анализа результатов ЕГЭ</a:t>
            </a:r>
          </a:p>
          <a:p>
            <a:pPr marL="274320" lvl="0" indent="-274320" algn="just">
              <a:lnSpc>
                <a:spcPts val="2000"/>
              </a:lnSpc>
              <a:spcBef>
                <a:spcPct val="20000"/>
              </a:spcBef>
              <a:buClr>
                <a:srgbClr val="333399"/>
              </a:buClr>
              <a:buSzPct val="95000"/>
              <a:buFont typeface="Wingdings" pitchFamily="2" charset="2"/>
              <a:buChar char="Ø"/>
              <a:defRPr/>
            </a:pPr>
            <a:r>
              <a:rPr lang="ru-RU" sz="2400" b="1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Открытый банк заданий ЕГЭ, ОГЭ пополнен заданиями 2015г.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endParaRPr lang="ru-RU" dirty="0" smtClean="0">
              <a:solidFill>
                <a:srgbClr val="002060"/>
              </a:solidFill>
              <a:hlinkClick r:id="rId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4797152"/>
            <a:ext cx="86409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2400" b="1" dirty="0" smtClean="0">
                <a:solidFill>
                  <a:srgbClr val="FF0000"/>
                </a:solidFill>
              </a:rPr>
              <a:t>! </a:t>
            </a:r>
            <a:r>
              <a:rPr lang="ru-RU" b="1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Существенные изменения внесены в КИМы ЕГЭ ‒ 2016 по следующим учебным предметам: история, обществознание, химия и география</a:t>
            </a:r>
            <a:endParaRPr lang="ru-RU" b="1" dirty="0">
              <a:solidFill>
                <a:srgbClr val="2E319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5733256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sz="2000" b="1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 Существенные изменения внесены в КИМы ОГЭ ‒ 2016 по физике</a:t>
            </a:r>
            <a:endParaRPr lang="ru-RU" sz="2000" b="1" dirty="0">
              <a:solidFill>
                <a:srgbClr val="2E319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1268760"/>
            <a:ext cx="8305800" cy="2664296"/>
          </a:xfrm>
        </p:spPr>
        <p:txBody>
          <a:bodyPr>
            <a:normAutofit fontScale="90000"/>
          </a:bodyPr>
          <a:lstStyle/>
          <a:p>
            <a:pPr algn="ctr">
              <a:lnSpc>
                <a:spcPts val="4000"/>
              </a:lnSpc>
            </a:pP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Итоговое сочинение (изложение) </a:t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2015 </a:t>
            </a:r>
            <a:r>
              <a:rPr lang="ru-RU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‒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2016 учебный год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780696"/>
          </a:xfrm>
        </p:spPr>
        <p:txBody>
          <a:bodyPr>
            <a:noAutofit/>
          </a:bodyPr>
          <a:lstStyle/>
          <a:p>
            <a:pPr algn="ctr">
              <a:lnSpc>
                <a:spcPts val="3000"/>
              </a:lnSpc>
            </a:pP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Регламентация организации </a:t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проведения итогового сочинения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2376264"/>
          </a:xfrm>
        </p:spPr>
        <p:txBody>
          <a:bodyPr>
            <a:normAutofit/>
          </a:bodyPr>
          <a:lstStyle/>
          <a:p>
            <a:pPr algn="just">
              <a:lnSpc>
                <a:spcPts val="2000"/>
              </a:lnSpc>
              <a:buClr>
                <a:srgbClr val="2E3192"/>
              </a:buClr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Приказ ГлавУО </a:t>
            </a:r>
            <a:r>
              <a:rPr lang="ru-RU" sz="2400" b="1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от 06.11.2014г. </a:t>
            </a:r>
            <a:r>
              <a:rPr lang="ru-RU" sz="2400" b="1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№ 1887 «Об утверждении Порядка проведения итогового сочинения (изложения) как условия допуска к государственной итоговой аттестации обучающихся по образовательным программам среднего общего образования»</a:t>
            </a:r>
            <a:endParaRPr lang="ru-RU" sz="2400" b="1" dirty="0">
              <a:solidFill>
                <a:srgbClr val="2E319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08752"/>
            <a:ext cx="8640960" cy="5749248"/>
          </a:xfrm>
        </p:spPr>
        <p:txBody>
          <a:bodyPr>
            <a:normAutofit fontScale="90000"/>
          </a:bodyPr>
          <a:lstStyle/>
          <a:p>
            <a:pPr algn="just">
              <a:lnSpc>
                <a:spcPts val="1600"/>
              </a:lnSpc>
            </a:pPr>
            <a:r>
              <a:rPr lang="ru-RU" sz="1800" b="1" dirty="0" smtClean="0">
                <a:solidFill>
                  <a:srgbClr val="FF0000"/>
                </a:solidFill>
              </a:rPr>
              <a:t/>
            </a:r>
            <a:br>
              <a:rPr lang="ru-RU" sz="1800" b="1" dirty="0" smtClean="0">
                <a:solidFill>
                  <a:srgbClr val="FF0000"/>
                </a:solidFill>
              </a:rPr>
            </a:b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«Время»</a:t>
            </a: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– направление ориентировано на широкое осмысление времени как исторической и философской категории, воспринимаемой во взаимодействии сиюминутного и вечного, реального и воображаемого, личного и всеобщего, прошлого и будущего. В центре рассуждения – человек и время, общество и эпоха.</a:t>
            </a:r>
            <a:br>
              <a:rPr lang="ru-RU" sz="2200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«Дом»</a:t>
            </a: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– направление нацелено на размышление о доме как важнейшей ценности бытия, уходящей корнями в далекое прошлое и продолжающей оставаться нравственной опорой в жизни сегодняшней. Многозначное понятие «дом» позволяет говорить о единстве малого и большого, соотношении материального и духовного, внешнего и внутреннего.</a:t>
            </a:r>
            <a:br>
              <a:rPr lang="ru-RU" sz="2200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«Любовь»</a:t>
            </a: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– направление дает возможность посмотреть на любовь с различных позиций: родителей и детей, мужчины и женщины, человека и окружающего его мира. Речь пойдет о любви как явлении высоком, облагораживающем и возвышающем человека, о её светлых и трагических сторонах.</a:t>
            </a:r>
            <a:br>
              <a:rPr lang="ru-RU" sz="2200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«Путь»</a:t>
            </a: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– направление актуализирует  конкретное и символическое значение понятия «путь», нацеливая на нравственное и философское его осмысление. Диапазон размышлений широк: от дорожных впечатлений к раздумьям о судьбе человека, образе его жизни, выборе цели и средств ее достижения.</a:t>
            </a:r>
            <a:br>
              <a:rPr lang="ru-RU" sz="2200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«Год литературы»</a:t>
            </a:r>
            <a:r>
              <a:rPr lang="ru-RU" sz="2200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  <a:t> – направление, с одной стороны, связано с проводимым в 2015 году в России чествованием литературы как величайшего культурного феномена, с другой – обращено к читателю, проживающему очередной год своей жизни с книгой в руках. Широта данной тематики требует от выпускника наличия определенного читательского кругозора и умения рассуждать о большой литературе.</a:t>
            </a:r>
            <a:br>
              <a:rPr lang="ru-RU" sz="2200" dirty="0" smtClean="0">
                <a:solidFill>
                  <a:srgbClr val="2E319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200" dirty="0">
              <a:solidFill>
                <a:srgbClr val="2E319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764704"/>
            <a:ext cx="30525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Направления тем</a:t>
            </a:r>
            <a:endParaRPr lang="ru-RU" sz="2800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cuf4iZwLgLEPe9Eifdx3u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Другая 6">
      <a:dk1>
        <a:srgbClr val="0088EE"/>
      </a:dk1>
      <a:lt1>
        <a:srgbClr val="FFFFFF"/>
      </a:lt1>
      <a:dk2>
        <a:srgbClr val="0070C0"/>
      </a:dk2>
      <a:lt2>
        <a:srgbClr val="DEF5FA"/>
      </a:lt2>
      <a:accent1>
        <a:srgbClr val="0070C0"/>
      </a:accent1>
      <a:accent2>
        <a:srgbClr val="0070C0"/>
      </a:accent2>
      <a:accent3>
        <a:srgbClr val="FF0000"/>
      </a:accent3>
      <a:accent4>
        <a:srgbClr val="4273B5"/>
      </a:accent4>
      <a:accent5>
        <a:srgbClr val="474B78"/>
      </a:accent5>
      <a:accent6>
        <a:srgbClr val="FF0000"/>
      </a:accent6>
      <a:hlink>
        <a:srgbClr val="D4A7B1"/>
      </a:hlink>
      <a:folHlink>
        <a:srgbClr val="0065B2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3306</TotalTime>
  <Words>547</Words>
  <Application>Microsoft Office PowerPoint</Application>
  <PresentationFormat>Экран (4:3)</PresentationFormat>
  <Paragraphs>100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Поток</vt:lpstr>
      <vt:lpstr>Нормативные  и процедурные особенности проведения ГИА в 2016 году</vt:lpstr>
      <vt:lpstr>  Перечень нормативных правовых актов  </vt:lpstr>
      <vt:lpstr>    Изменения  в нормативных правовых актах  по ГИА  11</vt:lpstr>
      <vt:lpstr>Слайд 4</vt:lpstr>
      <vt:lpstr>Изменения Порядка проведения ГИА-9 </vt:lpstr>
      <vt:lpstr>    Изменения  в нормативных правовых актах  по ГИА  9</vt:lpstr>
      <vt:lpstr>Сайты по подготовке обучающихся  к ГИА ‒ 2016  http://fipi.ru  http://ege.edu.ru  http://gia.edu.ru http://opengia.ru/ http://hde.kurganobl.ru  </vt:lpstr>
      <vt:lpstr>  До сведения  учителей, учеников, родителей  На сайте ФИПИ</vt:lpstr>
      <vt:lpstr>                               Итоговое сочинение (изложение)  2015 ‒ 2016 учебный год </vt:lpstr>
      <vt:lpstr>          Регламентация организации  и проведения итогового сочинения</vt:lpstr>
      <vt:lpstr>          «Время» – направление ориентировано на широкое осмысление времени как исторической и философской категории, воспринимаемой во взаимодействии сиюминутного и вечного, реального и воображаемого, личного и всеобщего, прошлого и будущего. В центре рассуждения – человек и время, общество и эпоха.       «Дом» – направление нацелено на размышление о доме как важнейшей ценности бытия, уходящей корнями в далекое прошлое и продолжающей оставаться нравственной опорой в жизни сегодняшней. Многозначное понятие «дом» позволяет говорить о единстве малого и большого, соотношении материального и духовного, внешнего и внутреннего.       «Любовь» – направление дает возможность посмотреть на любовь с различных позиций: родителей и детей, мужчины и женщины, человека и окружающего его мира. Речь пойдет о любви как явлении высоком, облагораживающем и возвышающем человека, о её светлых и трагических сторонах.      «Путь» – направление актуализирует  конкретное и символическое значение понятия «путь», нацеливая на нравственное и философское его осмысление. Диапазон размышлений широк: от дорожных впечатлений к раздумьям о судьбе человека, образе его жизни, выборе цели и средств ее достижения.       «Год литературы» – направление, с одной стороны, связано с проводимым в 2015 году в России чествованием литературы как величайшего культурного феномена, с другой – обращено к читателю, проживающему очередной год своей жизни с книгой в руках. Широта данной тематики требует от выпускника наличия определенного читательского кругозора и умения рассуждать о большой литературе. </vt:lpstr>
    </vt:vector>
  </TitlesOfParts>
  <Company>Рособрнадзор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Асланова Улькяр Теймуровна</dc:creator>
  <cp:lastModifiedBy>Альбина</cp:lastModifiedBy>
  <cp:revision>236</cp:revision>
  <cp:lastPrinted>2015-01-14T09:57:25Z</cp:lastPrinted>
  <dcterms:created xsi:type="dcterms:W3CDTF">2014-10-08T15:07:29Z</dcterms:created>
  <dcterms:modified xsi:type="dcterms:W3CDTF">2015-09-30T03:26:23Z</dcterms:modified>
</cp:coreProperties>
</file>