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20" r:id="rId3"/>
    <p:sldMasterId id="2147483732" r:id="rId4"/>
  </p:sldMasterIdLst>
  <p:sldIdLst>
    <p:sldId id="256" r:id="rId5"/>
    <p:sldId id="257" r:id="rId6"/>
    <p:sldId id="332" r:id="rId7"/>
    <p:sldId id="334" r:id="rId8"/>
    <p:sldId id="258" r:id="rId9"/>
    <p:sldId id="302" r:id="rId10"/>
    <p:sldId id="303" r:id="rId11"/>
    <p:sldId id="309" r:id="rId12"/>
    <p:sldId id="335" r:id="rId13"/>
    <p:sldId id="336" r:id="rId14"/>
    <p:sldId id="304" r:id="rId15"/>
    <p:sldId id="305" r:id="rId16"/>
    <p:sldId id="306" r:id="rId17"/>
    <p:sldId id="308" r:id="rId18"/>
    <p:sldId id="307" r:id="rId19"/>
    <p:sldId id="310" r:id="rId20"/>
    <p:sldId id="313" r:id="rId21"/>
    <p:sldId id="311" r:id="rId22"/>
    <p:sldId id="314" r:id="rId23"/>
    <p:sldId id="315" r:id="rId24"/>
    <p:sldId id="317" r:id="rId25"/>
    <p:sldId id="284" r:id="rId26"/>
    <p:sldId id="337" r:id="rId27"/>
    <p:sldId id="338" r:id="rId28"/>
    <p:sldId id="280" r:id="rId29"/>
    <p:sldId id="26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7200"/>
    <a:srgbClr val="DEA900"/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098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0DA1D-F8C4-4503-958D-FE0B1ED40C1D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half" idx="4294967295"/>
          </p:nvPr>
        </p:nvSpPr>
        <p:spPr>
          <a:xfrm>
            <a:off x="642910" y="642918"/>
            <a:ext cx="5572164" cy="548324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None/>
            </a:pPr>
            <a:r>
              <a:rPr lang="ru-RU" sz="4000" b="1" dirty="0" smtClean="0">
                <a:solidFill>
                  <a:srgbClr val="DEA900"/>
                </a:solidFill>
              </a:rPr>
              <a:t>    </a:t>
            </a:r>
            <a:r>
              <a:rPr lang="ru-RU" sz="5400" b="1" dirty="0" smtClean="0">
                <a:solidFill>
                  <a:srgbClr val="967200"/>
                </a:solidFill>
              </a:rPr>
              <a:t>Воспитание                    ответственности  в детях  на примере царской семьи </a:t>
            </a:r>
          </a:p>
          <a:p>
            <a:pPr>
              <a:buNone/>
            </a:pP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etoretro.ru/data/media/25/88_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85725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:\фото Романовых\Р .Т.черн. 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383" y="0"/>
            <a:ext cx="80962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86512" y="285728"/>
            <a:ext cx="2857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Александра Федоровна была прирожденной сестрой милосердия. Она посещала больных, оказывая им сердечную заботу и поддержку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7" descr="800px-Vera_Gedroitz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6143636" cy="3702050"/>
          </a:xfrm>
          <a:prstGeom prst="rect">
            <a:avLst/>
          </a:prstGeom>
          <a:noFill/>
          <a:ln/>
        </p:spPr>
      </p:pic>
      <p:pic>
        <p:nvPicPr>
          <p:cNvPr id="4" name="Picture 3" descr="J:\фото Романовых\Р .Т.черн. 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6124"/>
            <a:ext cx="4405899" cy="3357586"/>
          </a:xfrm>
          <a:prstGeom prst="rect">
            <a:avLst/>
          </a:prstGeom>
          <a:noFill/>
        </p:spPr>
      </p:pic>
      <p:pic>
        <p:nvPicPr>
          <p:cNvPr id="5" name="Picture 4" descr="J:\фото Романовых\Р .Т.черн. 24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8329" y="3571852"/>
            <a:ext cx="4715671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фото Романовых\Р .Т.черн. 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5332" y="1600200"/>
            <a:ext cx="3444335" cy="4525963"/>
          </a:xfrm>
          <a:prstGeom prst="rect">
            <a:avLst/>
          </a:prstGeom>
          <a:noFill/>
        </p:spPr>
      </p:pic>
      <p:pic>
        <p:nvPicPr>
          <p:cNvPr id="3" name="Picture 2" descr="C:\Documents and Settings\admin\Рабочий стол\царская семья\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газета\12_0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0"/>
            <a:ext cx="6929486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паоаг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071810"/>
            <a:ext cx="7572428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felisatti-shop.ru/images/news/n033/11_n033_0005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85728"/>
            <a:ext cx="700092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к уроку опк 31\Фото из семейного архива императора Николая II Детки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5214942" y="500042"/>
            <a:ext cx="3646081" cy="5962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3071810"/>
            <a:ext cx="5000628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Admin\Desktop\к уроку опк 31\дочери Императора Николая II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14282" y="107305"/>
            <a:ext cx="4633370" cy="2893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J:\фото Романовых\Р .Т.черн. 129.ti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0663" y="357166"/>
            <a:ext cx="5113337" cy="5137150"/>
          </a:xfrm>
          <a:prstGeom prst="rect">
            <a:avLst/>
          </a:prstGeom>
          <a:noFill/>
        </p:spPr>
      </p:pic>
      <p:pic>
        <p:nvPicPr>
          <p:cNvPr id="7" name="Рисунок 6" descr="G:\газета\origina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5000660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J:\фото Романовых\Р .Т.черн. 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428604"/>
            <a:ext cx="5072066" cy="4214818"/>
          </a:xfrm>
          <a:prstGeom prst="rect">
            <a:avLst/>
          </a:prstGeom>
          <a:noFill/>
        </p:spPr>
      </p:pic>
      <p:pic>
        <p:nvPicPr>
          <p:cNvPr id="5" name="Picture 9" descr="лллд 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" y="2285912"/>
            <a:ext cx="4643438" cy="4572088"/>
          </a:xfrm>
          <a:prstGeom prst="rect">
            <a:avLst/>
          </a:prstGeom>
          <a:noFill/>
          <a:ln/>
        </p:spPr>
      </p:pic>
      <p:pic>
        <p:nvPicPr>
          <p:cNvPr id="6" name="Picture 10" descr="ркаякырвко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786446" y="4553527"/>
            <a:ext cx="2428860" cy="2304473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4" descr="J:\фото Романовых\Р .Т.черн. 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5597344" cy="4237989"/>
          </a:xfrm>
          <a:prstGeom prst="rect">
            <a:avLst/>
          </a:prstGeom>
          <a:noFill/>
        </p:spPr>
      </p:pic>
      <p:pic>
        <p:nvPicPr>
          <p:cNvPr id="8" name="Picture 4" descr="J:\фото Романовых\Р .Т.черн. 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714356"/>
            <a:ext cx="3714744" cy="52981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6867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Admin\Desktop\к уроку опк 31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928662" y="285728"/>
            <a:ext cx="7987723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J:\фото Романовых\Р .Т.черн. 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857364"/>
            <a:ext cx="6143636" cy="5000636"/>
          </a:xfrm>
          <a:prstGeom prst="rect">
            <a:avLst/>
          </a:prstGeom>
          <a:noFill/>
        </p:spPr>
      </p:pic>
      <p:pic>
        <p:nvPicPr>
          <p:cNvPr id="7" name="Picture 2" descr="J:\фото Романовых\Р .Т.черн. 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95012" cy="4071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J:\фото Романовых\Р .Т.черн. 146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85728"/>
            <a:ext cx="4572000" cy="6381912"/>
          </a:xfrm>
          <a:prstGeom prst="rect">
            <a:avLst/>
          </a:prstGeom>
          <a:noFill/>
        </p:spPr>
      </p:pic>
      <p:pic>
        <p:nvPicPr>
          <p:cNvPr id="6" name="Picture 4" descr="J:\фото Романовых\Р .Т.черн. 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8604"/>
            <a:ext cx="4214810" cy="59121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царская семья\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царская семья\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царская семья\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71400"/>
            <a:ext cx="903649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 Yermak_D" pitchFamily="66" charset="-52"/>
              </a:rPr>
              <a:t>17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 Yermak_D" pitchFamily="66" charset="-52"/>
              </a:rPr>
              <a:t> июля день памяти страстотерпцев Государя Николая II и его семьи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S Yermak_D" pitchFamily="66" charset="-52"/>
            </a:endParaRPr>
          </a:p>
        </p:txBody>
      </p:sp>
      <p:pic>
        <p:nvPicPr>
          <p:cNvPr id="32773" name="Picture 5" descr="C:\Users\Admin\Desktop\к уроку опк 31\великомученни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7" y="1335587"/>
            <a:ext cx="4071966" cy="5522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2-7881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34" y="1428736"/>
            <a:ext cx="3714776" cy="5429264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7" descr="9241b26108c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571480"/>
            <a:ext cx="7140420" cy="6081459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385888" y="1600200"/>
            <a:ext cx="7758112" cy="4525963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Многие беды имеют своими корнями    как раз то, что человека с детства                            не учат управлять своими желаниями, </a:t>
            </a:r>
            <a:endParaRPr lang="ru-RU" dirty="0" smtClean="0"/>
          </a:p>
          <a:p>
            <a:pPr algn="ctr">
              <a:buNone/>
            </a:pPr>
            <a:r>
              <a:rPr lang="ru-RU" b="1" i="1" dirty="0" smtClean="0"/>
              <a:t>              не учат правильно относиться           к понятиям  можно, надо, нельзя.</a:t>
            </a:r>
            <a:endParaRPr lang="ru-RU" dirty="0" smtClean="0"/>
          </a:p>
          <a:p>
            <a:pPr>
              <a:buNone/>
            </a:pPr>
            <a:r>
              <a:rPr lang="ru-RU" i="1" dirty="0" smtClean="0"/>
              <a:t>                                            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Сухомлинский В.А.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к уроку опк 31\любовь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014384" y="357166"/>
            <a:ext cx="5129616" cy="604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642910" y="500042"/>
            <a:ext cx="3571900" cy="5626121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     Живым примером семейной святости стала для русского народа царская семья мучеников Николая II и Александры с их святыми детьми: наследником Алексеем и великими княжнами Ольгой, Татьяной, Марией, Анастасией.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642910" y="0"/>
            <a:ext cx="8215370" cy="61261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i="1" dirty="0" smtClean="0"/>
              <a:t>           </a:t>
            </a:r>
          </a:p>
          <a:p>
            <a:pPr algn="just">
              <a:buNone/>
            </a:pPr>
            <a:r>
              <a:rPr lang="ru-RU" sz="2400" b="1" i="1" dirty="0" smtClean="0"/>
              <a:t>      </a:t>
            </a:r>
            <a:r>
              <a:rPr lang="ru-RU" sz="2800" b="1" i="1" dirty="0" smtClean="0"/>
              <a:t>Главным центром жизни человека является его дом. Это место, где растут дети ,   впитывают в себя все, что сделает их истинными и благородными мужчинами и женщинами. </a:t>
            </a:r>
            <a:r>
              <a:rPr lang="ru-RU" sz="2800" b="1" i="1" dirty="0" smtClean="0"/>
              <a:t>Все   </a:t>
            </a:r>
            <a:r>
              <a:rPr lang="ru-RU" sz="2800" b="1" i="1" dirty="0" smtClean="0"/>
              <a:t>влияет на них, и даже самая маленькая деталь может оказать прекрасное или вредное воздействие. </a:t>
            </a:r>
          </a:p>
          <a:p>
            <a:pPr algn="just">
              <a:buNone/>
            </a:pPr>
            <a:r>
              <a:rPr lang="ru-RU" sz="2800" b="1" i="1" dirty="0" smtClean="0"/>
              <a:t>          Самое богатое наследство, которое родители могут оставить детям, это счастливое детство, с нежными воспоминаниями об отце и матери. Оно осветит грядущие дни,  поможет в суровых буднях жизни, когда дети покинут родительский </a:t>
            </a:r>
            <a:r>
              <a:rPr lang="ru-RU" sz="2800" b="1" i="1" dirty="0" smtClean="0"/>
              <a:t>кров. </a:t>
            </a:r>
            <a:r>
              <a:rPr lang="ru-RU" sz="2400" i="1" dirty="0" smtClean="0">
                <a:solidFill>
                  <a:srgbClr val="C00000"/>
                </a:solidFill>
              </a:rPr>
              <a:t>Царица  </a:t>
            </a:r>
            <a:r>
              <a:rPr lang="ru-RU" sz="2400" i="1" dirty="0" smtClean="0">
                <a:solidFill>
                  <a:srgbClr val="C00000"/>
                </a:solidFill>
              </a:rPr>
              <a:t>Александра </a:t>
            </a:r>
            <a:r>
              <a:rPr lang="ru-RU" sz="2400" i="1" dirty="0" smtClean="0">
                <a:solidFill>
                  <a:srgbClr val="C00000"/>
                </a:solidFill>
              </a:rPr>
              <a:t> Романова</a:t>
            </a:r>
            <a:endParaRPr lang="ru-RU" sz="2400" dirty="0" smtClean="0">
              <a:solidFill>
                <a:srgbClr val="C00000"/>
              </a:solidFill>
            </a:endParaRP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071934" y="857232"/>
            <a:ext cx="5072066" cy="5643602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/>
              <a:t>          Воспоминание о духовном состоянии царской семьи оставил священник Афанасий Беляев, который исповедовал детей перед их отъездом в Тобольск: </a:t>
            </a:r>
          </a:p>
          <a:p>
            <a:pPr algn="just">
              <a:buNone/>
            </a:pPr>
            <a:r>
              <a:rPr lang="ru-RU" sz="3400" i="1" dirty="0" smtClean="0"/>
              <a:t>       «Впечатление от исповеди получилось такое: дай, Господи, чтобы и все дети нравственно были так высоки, как дети бывшего царя. </a:t>
            </a:r>
            <a:endParaRPr lang="ru-RU" sz="3400" dirty="0" smtClean="0"/>
          </a:p>
          <a:p>
            <a:pPr algn="just">
              <a:buNone/>
            </a:pPr>
            <a:r>
              <a:rPr lang="ru-RU" sz="3400" i="1" dirty="0" smtClean="0"/>
              <a:t>     Такое незлобие, смирение, покорность родительской воле, преданность  воле Божией, чистота в помышлениях и полное незнание земной грязи  меня привели в изумление.</a:t>
            </a:r>
            <a:endParaRPr lang="ru-RU" sz="3400" dirty="0" smtClean="0"/>
          </a:p>
          <a:p>
            <a:pPr algn="just">
              <a:buNone/>
            </a:pPr>
            <a:r>
              <a:rPr lang="ru-RU" sz="3400" dirty="0" smtClean="0"/>
              <a:t> </a:t>
            </a:r>
            <a:endParaRPr lang="ru-RU" dirty="0"/>
          </a:p>
        </p:txBody>
      </p:sp>
      <p:pic>
        <p:nvPicPr>
          <p:cNvPr id="7" name="Picture 7" descr="0b1957d9d9d0327a0ad2bbe9ea7fae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1820" y="214290"/>
            <a:ext cx="4102990" cy="6643711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4572000" y="714356"/>
            <a:ext cx="4357718" cy="5411807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dirty="0" smtClean="0"/>
              <a:t>  «Долгом в семье является бескорыстная любовь. Каждый должен забыть своё «я», посвятив себя другому. Каждый должен винить себя, а не другого, когда что-нибудь не так. Необходимы выдержка и терпение. Более всего непростительна грубость именно в своём доме, по отношению к тому, кого мы любим».</a:t>
            </a:r>
          </a:p>
          <a:p>
            <a:endParaRPr lang="ru-RU" dirty="0"/>
          </a:p>
        </p:txBody>
      </p:sp>
      <p:pic>
        <p:nvPicPr>
          <p:cNvPr id="5" name="Picture 2" descr="J:\фото Романовых\Р .Т.черн. 12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0"/>
            <a:ext cx="410944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528972_Velikaya_knyajna_Anastasiya_Romanova_za_risovaniem (455x675, 46Kb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3786214" cy="6429396"/>
          </a:xfrm>
          <a:prstGeom prst="rect">
            <a:avLst/>
          </a:prstGeom>
          <a:noFill/>
        </p:spPr>
      </p:pic>
      <p:pic>
        <p:nvPicPr>
          <p:cNvPr id="3" name="Picture 2" descr="3528972_Velikaya_knyajna_Anastasiya_Romanova_za_rykodeliem (520x434, 47Kb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500174"/>
            <a:ext cx="4953000" cy="4133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фото Романовых\Р .Т.черн. 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36"/>
            <a:ext cx="3643338" cy="5572164"/>
          </a:xfrm>
          <a:prstGeom prst="rect">
            <a:avLst/>
          </a:prstGeom>
          <a:noFill/>
        </p:spPr>
      </p:pic>
      <p:pic>
        <p:nvPicPr>
          <p:cNvPr id="3" name="Picture 3" descr="J:\фото Романовых\Р .Т.черн. 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3555" y="1500174"/>
            <a:ext cx="5230445" cy="40103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1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1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Тема13</Template>
  <TotalTime>572</TotalTime>
  <Words>257</Words>
  <Application>Microsoft Office PowerPoint</Application>
  <PresentationFormat>Экран (4:3)</PresentationFormat>
  <Paragraphs>15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Тема13</vt:lpstr>
      <vt:lpstr>Тема12</vt:lpstr>
      <vt:lpstr>Тема15</vt:lpstr>
      <vt:lpstr>Тема16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Viola</dc:creator>
  <cp:lastModifiedBy>123</cp:lastModifiedBy>
  <cp:revision>51</cp:revision>
  <dcterms:created xsi:type="dcterms:W3CDTF">2016-06-03T19:18:24Z</dcterms:created>
  <dcterms:modified xsi:type="dcterms:W3CDTF">2018-12-01T19:05:54Z</dcterms:modified>
</cp:coreProperties>
</file>